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7" r:id="rId3"/>
    <p:sldId id="258" r:id="rId4"/>
    <p:sldId id="269" r:id="rId5"/>
    <p:sldId id="259" r:id="rId6"/>
    <p:sldId id="260" r:id="rId7"/>
    <p:sldId id="261" r:id="rId8"/>
    <p:sldId id="273" r:id="rId9"/>
    <p:sldId id="272" r:id="rId10"/>
    <p:sldId id="276" r:id="rId11"/>
    <p:sldId id="262" r:id="rId12"/>
    <p:sldId id="274" r:id="rId13"/>
    <p:sldId id="275" r:id="rId14"/>
    <p:sldId id="268" r:id="rId15"/>
    <p:sldId id="265"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9" autoAdjust="0"/>
    <p:restoredTop sz="94660"/>
  </p:normalViewPr>
  <p:slideViewPr>
    <p:cSldViewPr snapToGrid="0">
      <p:cViewPr varScale="1">
        <p:scale>
          <a:sx n="78" d="100"/>
          <a:sy n="78" d="100"/>
        </p:scale>
        <p:origin x="37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4C315F-DBD1-45B7-8D59-51EA91D5B1E3}" type="datetimeFigureOut">
              <a:rPr lang="en-US" smtClean="0"/>
              <a:t>6/3/2020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76BF31-A751-4DF7-9CA3-7952905F6815}" type="slidenum">
              <a:rPr lang="en-US" smtClean="0"/>
              <a:t>‹#›</a:t>
            </a:fld>
            <a:endParaRPr lang="en-US"/>
          </a:p>
        </p:txBody>
      </p:sp>
    </p:spTree>
    <p:extLst>
      <p:ext uri="{BB962C8B-B14F-4D97-AF65-F5344CB8AC3E}">
        <p14:creationId xmlns:p14="http://schemas.microsoft.com/office/powerpoint/2010/main" val="3299647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76BF31-A751-4DF7-9CA3-7952905F6815}" type="slidenum">
              <a:rPr lang="en-US" smtClean="0"/>
              <a:t>2</a:t>
            </a:fld>
            <a:endParaRPr lang="en-US"/>
          </a:p>
        </p:txBody>
      </p:sp>
    </p:spTree>
    <p:extLst>
      <p:ext uri="{BB962C8B-B14F-4D97-AF65-F5344CB8AC3E}">
        <p14:creationId xmlns:p14="http://schemas.microsoft.com/office/powerpoint/2010/main" val="2098558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61A518-29B6-4A88-B747-ADB34771C2B9}" type="datetime1">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4A1BB-29C2-472F-99EF-674AA855D6D5}" type="slidenum">
              <a:rPr lang="en-US" smtClean="0"/>
              <a:t>‹#›</a:t>
            </a:fld>
            <a:endParaRPr lang="en-US"/>
          </a:p>
        </p:txBody>
      </p:sp>
    </p:spTree>
    <p:extLst>
      <p:ext uri="{BB962C8B-B14F-4D97-AF65-F5344CB8AC3E}">
        <p14:creationId xmlns:p14="http://schemas.microsoft.com/office/powerpoint/2010/main" val="4005886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758A45-005B-4A5D-95EA-5B782D5B7E6C}" type="datetime1">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4A1BB-29C2-472F-99EF-674AA855D6D5}" type="slidenum">
              <a:rPr lang="en-US" smtClean="0"/>
              <a:t>‹#›</a:t>
            </a:fld>
            <a:endParaRPr lang="en-US"/>
          </a:p>
        </p:txBody>
      </p:sp>
    </p:spTree>
    <p:extLst>
      <p:ext uri="{BB962C8B-B14F-4D97-AF65-F5344CB8AC3E}">
        <p14:creationId xmlns:p14="http://schemas.microsoft.com/office/powerpoint/2010/main" val="372960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2A470B-BEEE-4F57-A91C-F69027F198DE}" type="datetime1">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4A1BB-29C2-472F-99EF-674AA855D6D5}" type="slidenum">
              <a:rPr lang="en-US" smtClean="0"/>
              <a:t>‹#›</a:t>
            </a:fld>
            <a:endParaRPr lang="en-US"/>
          </a:p>
        </p:txBody>
      </p:sp>
    </p:spTree>
    <p:extLst>
      <p:ext uri="{BB962C8B-B14F-4D97-AF65-F5344CB8AC3E}">
        <p14:creationId xmlns:p14="http://schemas.microsoft.com/office/powerpoint/2010/main" val="352664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0D0DE2-1B1A-4B5F-BD9B-F94DB15289C0}" type="datetime1">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4A1BB-29C2-472F-99EF-674AA855D6D5}" type="slidenum">
              <a:rPr lang="en-US" smtClean="0"/>
              <a:t>‹#›</a:t>
            </a:fld>
            <a:endParaRPr lang="en-US"/>
          </a:p>
        </p:txBody>
      </p:sp>
    </p:spTree>
    <p:extLst>
      <p:ext uri="{BB962C8B-B14F-4D97-AF65-F5344CB8AC3E}">
        <p14:creationId xmlns:p14="http://schemas.microsoft.com/office/powerpoint/2010/main" val="470554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803712-3B33-4F15-8EE9-BC3F3FF77588}" type="datetime1">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4A1BB-29C2-472F-99EF-674AA855D6D5}" type="slidenum">
              <a:rPr lang="en-US" smtClean="0"/>
              <a:t>‹#›</a:t>
            </a:fld>
            <a:endParaRPr lang="en-US"/>
          </a:p>
        </p:txBody>
      </p:sp>
    </p:spTree>
    <p:extLst>
      <p:ext uri="{BB962C8B-B14F-4D97-AF65-F5344CB8AC3E}">
        <p14:creationId xmlns:p14="http://schemas.microsoft.com/office/powerpoint/2010/main" val="3701455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27B38F-5FCD-4A58-B0D2-CC91C59767D1}" type="datetime1">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74A1BB-29C2-472F-99EF-674AA855D6D5}" type="slidenum">
              <a:rPr lang="en-US" smtClean="0"/>
              <a:t>‹#›</a:t>
            </a:fld>
            <a:endParaRPr lang="en-US"/>
          </a:p>
        </p:txBody>
      </p:sp>
    </p:spTree>
    <p:extLst>
      <p:ext uri="{BB962C8B-B14F-4D97-AF65-F5344CB8AC3E}">
        <p14:creationId xmlns:p14="http://schemas.microsoft.com/office/powerpoint/2010/main" val="4240780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51431D-FF54-4000-B137-58E3B48DC05B}" type="datetime1">
              <a:rPr lang="en-US" smtClean="0"/>
              <a:t>6/3/2020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74A1BB-29C2-472F-99EF-674AA855D6D5}" type="slidenum">
              <a:rPr lang="en-US" smtClean="0"/>
              <a:t>‹#›</a:t>
            </a:fld>
            <a:endParaRPr lang="en-US"/>
          </a:p>
        </p:txBody>
      </p:sp>
    </p:spTree>
    <p:extLst>
      <p:ext uri="{BB962C8B-B14F-4D97-AF65-F5344CB8AC3E}">
        <p14:creationId xmlns:p14="http://schemas.microsoft.com/office/powerpoint/2010/main" val="475167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DDB5863-D625-4E7A-891E-76A3FCFFEDD9}" type="datetime1">
              <a:rPr lang="en-US" smtClean="0"/>
              <a:t>6/3/2020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74A1BB-29C2-472F-99EF-674AA855D6D5}" type="slidenum">
              <a:rPr lang="en-US" smtClean="0"/>
              <a:t>‹#›</a:t>
            </a:fld>
            <a:endParaRPr lang="en-US"/>
          </a:p>
        </p:txBody>
      </p:sp>
    </p:spTree>
    <p:extLst>
      <p:ext uri="{BB962C8B-B14F-4D97-AF65-F5344CB8AC3E}">
        <p14:creationId xmlns:p14="http://schemas.microsoft.com/office/powerpoint/2010/main" val="2130870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A97EED-E197-4C40-BC66-C266C37EF6B6}" type="datetime1">
              <a:rPr lang="en-US" smtClean="0"/>
              <a:t>6/3/2020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74A1BB-29C2-472F-99EF-674AA855D6D5}" type="slidenum">
              <a:rPr lang="en-US" smtClean="0"/>
              <a:t>‹#›</a:t>
            </a:fld>
            <a:endParaRPr lang="en-US"/>
          </a:p>
        </p:txBody>
      </p:sp>
    </p:spTree>
    <p:extLst>
      <p:ext uri="{BB962C8B-B14F-4D97-AF65-F5344CB8AC3E}">
        <p14:creationId xmlns:p14="http://schemas.microsoft.com/office/powerpoint/2010/main" val="3227753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FC0AAA-6D5C-422C-9C89-0A88A289BAE8}" type="datetime1">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74A1BB-29C2-472F-99EF-674AA855D6D5}" type="slidenum">
              <a:rPr lang="en-US" smtClean="0"/>
              <a:t>‹#›</a:t>
            </a:fld>
            <a:endParaRPr lang="en-US"/>
          </a:p>
        </p:txBody>
      </p:sp>
    </p:spTree>
    <p:extLst>
      <p:ext uri="{BB962C8B-B14F-4D97-AF65-F5344CB8AC3E}">
        <p14:creationId xmlns:p14="http://schemas.microsoft.com/office/powerpoint/2010/main" val="371584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138AED-5F9E-4337-8BDB-7DEB731D12EE}" type="datetime1">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74A1BB-29C2-472F-99EF-674AA855D6D5}" type="slidenum">
              <a:rPr lang="en-US" smtClean="0"/>
              <a:t>‹#›</a:t>
            </a:fld>
            <a:endParaRPr lang="en-US"/>
          </a:p>
        </p:txBody>
      </p:sp>
    </p:spTree>
    <p:extLst>
      <p:ext uri="{BB962C8B-B14F-4D97-AF65-F5344CB8AC3E}">
        <p14:creationId xmlns:p14="http://schemas.microsoft.com/office/powerpoint/2010/main" val="3000687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BC8B4F-15AF-425A-B585-521D12A95A5C}" type="datetime1">
              <a:rPr lang="en-US" smtClean="0"/>
              <a:t>6/3/2020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74A1BB-29C2-472F-99EF-674AA855D6D5}" type="slidenum">
              <a:rPr lang="en-US" smtClean="0"/>
              <a:t>‹#›</a:t>
            </a:fld>
            <a:endParaRPr lang="en-US"/>
          </a:p>
        </p:txBody>
      </p:sp>
    </p:spTree>
    <p:extLst>
      <p:ext uri="{BB962C8B-B14F-4D97-AF65-F5344CB8AC3E}">
        <p14:creationId xmlns:p14="http://schemas.microsoft.com/office/powerpoint/2010/main" val="441031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p:cNvGrpSpPr/>
          <p:nvPr/>
        </p:nvGrpSpPr>
        <p:grpSpPr>
          <a:xfrm>
            <a:off x="-416638" y="3668513"/>
            <a:ext cx="7996076" cy="1813278"/>
            <a:chOff x="-506790" y="2985933"/>
            <a:chExt cx="7996076" cy="1813278"/>
          </a:xfrm>
        </p:grpSpPr>
        <p:sp>
          <p:nvSpPr>
            <p:cNvPr id="2" name="TextBox 1">
              <a:extLst>
                <a:ext uri="{FF2B5EF4-FFF2-40B4-BE49-F238E27FC236}">
                  <a16:creationId xmlns:a16="http://schemas.microsoft.com/office/drawing/2014/main" id="{545EA9CA-908F-42E7-9D1E-D492035B29D1}"/>
                </a:ext>
              </a:extLst>
            </p:cNvPr>
            <p:cNvSpPr txBox="1"/>
            <p:nvPr/>
          </p:nvSpPr>
          <p:spPr>
            <a:xfrm>
              <a:off x="-506790" y="2985933"/>
              <a:ext cx="7996076" cy="584775"/>
            </a:xfrm>
            <a:prstGeom prst="rect">
              <a:avLst/>
            </a:prstGeom>
            <a:noFill/>
          </p:spPr>
          <p:txBody>
            <a:bodyPr wrap="square" rtlCol="0">
              <a:spAutoFit/>
            </a:bodyPr>
            <a:lstStyle/>
            <a:p>
              <a:pPr algn="ctr"/>
              <a:r>
                <a:rPr lang="en-US" sz="3200" b="1" dirty="0">
                  <a:solidFill>
                    <a:srgbClr val="00B050"/>
                  </a:solidFill>
                </a:rPr>
                <a:t>BLOOD BANK MANAGEMENT SYSTEM </a:t>
              </a:r>
            </a:p>
          </p:txBody>
        </p:sp>
        <p:sp>
          <p:nvSpPr>
            <p:cNvPr id="5" name="TextBox 4">
              <a:extLst>
                <a:ext uri="{FF2B5EF4-FFF2-40B4-BE49-F238E27FC236}">
                  <a16:creationId xmlns:a16="http://schemas.microsoft.com/office/drawing/2014/main" id="{83D0399F-4F90-41DE-A402-2B1FE149BE26}"/>
                </a:ext>
              </a:extLst>
            </p:cNvPr>
            <p:cNvSpPr txBox="1"/>
            <p:nvPr/>
          </p:nvSpPr>
          <p:spPr>
            <a:xfrm>
              <a:off x="372621" y="4152880"/>
              <a:ext cx="6732104" cy="646331"/>
            </a:xfrm>
            <a:prstGeom prst="rect">
              <a:avLst/>
            </a:prstGeom>
            <a:noFill/>
          </p:spPr>
          <p:txBody>
            <a:bodyPr wrap="square" rtlCol="0">
              <a:spAutoFit/>
            </a:bodyPr>
            <a:lstStyle/>
            <a:p>
              <a:pPr algn="ctr"/>
              <a:r>
                <a:rPr lang="en-US" sz="3600" b="1" dirty="0">
                  <a:solidFill>
                    <a:srgbClr val="00B050"/>
                  </a:solidFill>
                </a:rPr>
                <a:t>PAPER ID- 620</a:t>
              </a:r>
            </a:p>
          </p:txBody>
        </p:sp>
      </p:grpSp>
      <p:sp>
        <p:nvSpPr>
          <p:cNvPr id="7" name="Slide Number Placeholder 6"/>
          <p:cNvSpPr>
            <a:spLocks noGrp="1"/>
          </p:cNvSpPr>
          <p:nvPr>
            <p:ph type="sldNum" sz="quarter" idx="12"/>
          </p:nvPr>
        </p:nvSpPr>
        <p:spPr/>
        <p:txBody>
          <a:bodyPr/>
          <a:lstStyle/>
          <a:p>
            <a:fld id="{D874A1BB-29C2-472F-99EF-674AA855D6D5}" type="slidenum">
              <a:rPr lang="en-US" smtClean="0"/>
              <a:t>1</a:t>
            </a:fld>
            <a:endParaRPr lang="en-US"/>
          </a:p>
        </p:txBody>
      </p:sp>
      <p:sp>
        <p:nvSpPr>
          <p:cNvPr id="8" name="Date Placeholder 7"/>
          <p:cNvSpPr>
            <a:spLocks noGrp="1"/>
          </p:cNvSpPr>
          <p:nvPr>
            <p:ph type="dt" sz="half" idx="10"/>
          </p:nvPr>
        </p:nvSpPr>
        <p:spPr/>
        <p:txBody>
          <a:bodyPr/>
          <a:lstStyle/>
          <a:p>
            <a:fld id="{DC158F1C-9F53-4904-BAF7-C145786B77A2}" type="datetime1">
              <a:rPr lang="en-US" smtClean="0"/>
              <a:t>6/3/2020</a:t>
            </a:fld>
            <a:endParaRPr lang="en-US"/>
          </a:p>
        </p:txBody>
      </p:sp>
    </p:spTree>
    <p:extLst>
      <p:ext uri="{BB962C8B-B14F-4D97-AF65-F5344CB8AC3E}">
        <p14:creationId xmlns:p14="http://schemas.microsoft.com/office/powerpoint/2010/main" val="1524768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6AB90-96B3-4932-81A5-DC01DAB3D7AD}"/>
              </a:ext>
            </a:extLst>
          </p:cNvPr>
          <p:cNvSpPr>
            <a:spLocks noGrp="1"/>
          </p:cNvSpPr>
          <p:nvPr>
            <p:ph type="title"/>
          </p:nvPr>
        </p:nvSpPr>
        <p:spPr/>
        <p:txBody>
          <a:bodyPr/>
          <a:lstStyle/>
          <a:p>
            <a:r>
              <a:rPr lang="en-GB" b="1" dirty="0">
                <a:solidFill>
                  <a:srgbClr val="FF0000"/>
                </a:solidFill>
              </a:rPr>
              <a:t>Pseudo-Code</a:t>
            </a:r>
            <a:endParaRPr lang="en-IN" b="1" dirty="0">
              <a:solidFill>
                <a:srgbClr val="FF0000"/>
              </a:solidFill>
            </a:endParaRPr>
          </a:p>
        </p:txBody>
      </p:sp>
      <p:sp>
        <p:nvSpPr>
          <p:cNvPr id="3" name="Content Placeholder 2">
            <a:extLst>
              <a:ext uri="{FF2B5EF4-FFF2-40B4-BE49-F238E27FC236}">
                <a16:creationId xmlns:a16="http://schemas.microsoft.com/office/drawing/2014/main" id="{FA4AE4E7-D390-4C79-A861-649BBFE5545E}"/>
              </a:ext>
            </a:extLst>
          </p:cNvPr>
          <p:cNvSpPr>
            <a:spLocks noGrp="1"/>
          </p:cNvSpPr>
          <p:nvPr>
            <p:ph idx="1"/>
          </p:nvPr>
        </p:nvSpPr>
        <p:spPr>
          <a:xfrm>
            <a:off x="838200" y="1433384"/>
            <a:ext cx="10515600" cy="4743579"/>
          </a:xfrm>
        </p:spPr>
        <p:txBody>
          <a:bodyPr>
            <a:noAutofit/>
          </a:bodyPr>
          <a:lstStyle/>
          <a:p>
            <a:pPr marL="0" indent="0">
              <a:buNone/>
            </a:pPr>
            <a:r>
              <a:rPr lang="en-IN" sz="1050" dirty="0"/>
              <a:t>&lt;body&gt;</a:t>
            </a:r>
          </a:p>
          <a:p>
            <a:pPr marL="0" indent="0">
              <a:buNone/>
            </a:pPr>
            <a:r>
              <a:rPr lang="en-IN" sz="1050" dirty="0"/>
              <a:t>&lt;div class="login-page bk-</a:t>
            </a:r>
            <a:r>
              <a:rPr lang="en-IN" sz="1050" dirty="0" err="1"/>
              <a:t>img</a:t>
            </a:r>
            <a:r>
              <a:rPr lang="en-IN" sz="1050" dirty="0"/>
              <a:t>" style="background-image: </a:t>
            </a:r>
            <a:r>
              <a:rPr lang="en-IN" sz="1050" dirty="0" err="1"/>
              <a:t>url</a:t>
            </a:r>
            <a:r>
              <a:rPr lang="en-IN" sz="1050" dirty="0"/>
              <a:t>(</a:t>
            </a:r>
            <a:r>
              <a:rPr lang="en-IN" sz="1050" dirty="0" err="1"/>
              <a:t>img</a:t>
            </a:r>
            <a:r>
              <a:rPr lang="en-IN" sz="1050" dirty="0"/>
              <a:t>/banner.png);"&gt;</a:t>
            </a:r>
          </a:p>
          <a:p>
            <a:pPr marL="0" indent="0">
              <a:buNone/>
            </a:pPr>
            <a:r>
              <a:rPr lang="en-IN" sz="1050" dirty="0"/>
              <a:t>&lt;div class="form-content"&gt;</a:t>
            </a:r>
          </a:p>
          <a:p>
            <a:pPr marL="0" indent="0">
              <a:buNone/>
            </a:pPr>
            <a:r>
              <a:rPr lang="en-IN" sz="1050" dirty="0"/>
              <a:t>&lt;div class="container"&gt;</a:t>
            </a:r>
          </a:p>
          <a:p>
            <a:pPr marL="0" indent="0">
              <a:buNone/>
            </a:pPr>
            <a:r>
              <a:rPr lang="en-IN" sz="1050" dirty="0"/>
              <a:t>&lt;div class="row"&gt;</a:t>
            </a:r>
          </a:p>
          <a:p>
            <a:pPr marL="0" indent="0">
              <a:buNone/>
            </a:pPr>
            <a:r>
              <a:rPr lang="en-IN" sz="1050" dirty="0"/>
              <a:t>&lt;div class="col-md-6 col-md-offset-3"&gt;</a:t>
            </a:r>
          </a:p>
          <a:p>
            <a:pPr marL="0" indent="0">
              <a:buNone/>
            </a:pPr>
            <a:r>
              <a:rPr lang="en-IN" sz="1050" dirty="0"/>
              <a:t>  &lt;h1 class="text-</a:t>
            </a:r>
            <a:r>
              <a:rPr lang="en-IN" sz="1050" dirty="0" err="1"/>
              <a:t>center</a:t>
            </a:r>
            <a:r>
              <a:rPr lang="en-IN" sz="1050" dirty="0"/>
              <a:t> text-bold text-light mt-4x"&gt;Friends Blood Bank Sign in&lt;/h1&gt;</a:t>
            </a:r>
          </a:p>
          <a:p>
            <a:pPr marL="0" indent="0">
              <a:buNone/>
            </a:pPr>
            <a:r>
              <a:rPr lang="en-IN" sz="1050" dirty="0"/>
              <a:t>    &lt;div class="well row pt-2x pb-3x bk-light"&gt;</a:t>
            </a:r>
          </a:p>
          <a:p>
            <a:pPr marL="0" indent="0">
              <a:buNone/>
            </a:pPr>
            <a:r>
              <a:rPr lang="en-IN" sz="1050" dirty="0"/>
              <a:t>      &lt;div class="col-md-8 col-md-offset-2"&gt;</a:t>
            </a:r>
          </a:p>
          <a:p>
            <a:pPr marL="0" indent="0">
              <a:buNone/>
            </a:pPr>
            <a:r>
              <a:rPr lang="en-IN" sz="1050" dirty="0"/>
              <a:t>	&lt;form method="post"&gt;</a:t>
            </a:r>
          </a:p>
          <a:p>
            <a:pPr marL="0" indent="0">
              <a:buNone/>
            </a:pPr>
            <a:r>
              <a:rPr lang="en-IN" sz="1050" dirty="0"/>
              <a:t>	&lt;label for="" class="text-uppercase text-</a:t>
            </a:r>
            <a:r>
              <a:rPr lang="en-IN" sz="1050" dirty="0" err="1"/>
              <a:t>sm</a:t>
            </a:r>
            <a:r>
              <a:rPr lang="en-IN" sz="1050" dirty="0"/>
              <a:t>"&gt;Your Username &lt;/label&gt;</a:t>
            </a:r>
          </a:p>
          <a:p>
            <a:pPr marL="0" indent="0">
              <a:buNone/>
            </a:pPr>
            <a:r>
              <a:rPr lang="en-IN" sz="1050" dirty="0"/>
              <a:t>	&lt;input type="text" placeholder="Username" name="username" class="form-control mb"&gt;</a:t>
            </a:r>
          </a:p>
          <a:p>
            <a:pPr marL="0" indent="0">
              <a:buNone/>
            </a:pPr>
            <a:r>
              <a:rPr lang="en-IN" sz="1050" dirty="0"/>
              <a:t>	&lt;label for="" class="text-uppercase text-</a:t>
            </a:r>
            <a:r>
              <a:rPr lang="en-IN" sz="1050" dirty="0" err="1"/>
              <a:t>sm</a:t>
            </a:r>
            <a:r>
              <a:rPr lang="en-IN" sz="1050" dirty="0"/>
              <a:t>"&gt;Password&lt;/label&gt;</a:t>
            </a:r>
          </a:p>
          <a:p>
            <a:pPr marL="0" indent="0">
              <a:buNone/>
            </a:pPr>
            <a:r>
              <a:rPr lang="en-IN" sz="1050" dirty="0"/>
              <a:t>	&lt;input type="password" placeholder="Password" name="password" class="form-control mb"&gt;</a:t>
            </a:r>
          </a:p>
          <a:p>
            <a:pPr marL="0" indent="0">
              <a:buNone/>
            </a:pPr>
            <a:r>
              <a:rPr lang="en-IN" sz="1050" dirty="0"/>
              <a:t>	&lt;button class="</a:t>
            </a:r>
            <a:r>
              <a:rPr lang="en-IN" sz="1050" dirty="0" err="1"/>
              <a:t>btn</a:t>
            </a:r>
            <a:r>
              <a:rPr lang="en-IN" sz="1050" dirty="0"/>
              <a:t> </a:t>
            </a:r>
            <a:r>
              <a:rPr lang="en-IN" sz="1050" dirty="0" err="1"/>
              <a:t>btn</a:t>
            </a:r>
            <a:r>
              <a:rPr lang="en-IN" sz="1050" dirty="0"/>
              <a:t>-primary </a:t>
            </a:r>
            <a:r>
              <a:rPr lang="en-IN" sz="1050" dirty="0" err="1"/>
              <a:t>btn</a:t>
            </a:r>
            <a:r>
              <a:rPr lang="en-IN" sz="1050" dirty="0"/>
              <a:t>-block" name="login" type="submit"&gt;LOGIN&lt;/button&gt;</a:t>
            </a:r>
          </a:p>
          <a:p>
            <a:pPr marL="0" indent="0">
              <a:buNone/>
            </a:pPr>
            <a:r>
              <a:rPr lang="en-IN" sz="1050" dirty="0"/>
              <a:t>	&lt;/form&gt;</a:t>
            </a:r>
          </a:p>
          <a:p>
            <a:pPr marL="0" indent="0">
              <a:buNone/>
            </a:pPr>
            <a:r>
              <a:rPr lang="en-IN" sz="1050" dirty="0"/>
              <a:t>&lt;/div&gt;&lt;/div&gt;&lt;/div&gt;&lt;/div&gt;&lt;/div&gt;&lt;/div&gt;&lt;/div&gt;</a:t>
            </a:r>
          </a:p>
          <a:p>
            <a:pPr marL="0" indent="0">
              <a:buNone/>
            </a:pPr>
            <a:r>
              <a:rPr lang="en-IN" sz="1050" dirty="0"/>
              <a:t>&lt;/body&gt;</a:t>
            </a:r>
          </a:p>
        </p:txBody>
      </p:sp>
      <p:sp>
        <p:nvSpPr>
          <p:cNvPr id="4" name="Date Placeholder 3">
            <a:extLst>
              <a:ext uri="{FF2B5EF4-FFF2-40B4-BE49-F238E27FC236}">
                <a16:creationId xmlns:a16="http://schemas.microsoft.com/office/drawing/2014/main" id="{05C663B2-9AC8-4D0E-A1B9-C86C3F15F10D}"/>
              </a:ext>
            </a:extLst>
          </p:cNvPr>
          <p:cNvSpPr>
            <a:spLocks noGrp="1"/>
          </p:cNvSpPr>
          <p:nvPr>
            <p:ph type="dt" sz="half" idx="10"/>
          </p:nvPr>
        </p:nvSpPr>
        <p:spPr/>
        <p:txBody>
          <a:bodyPr/>
          <a:lstStyle/>
          <a:p>
            <a:fld id="{500D0DE2-1B1A-4B5F-BD9B-F94DB15289C0}" type="datetime1">
              <a:rPr lang="en-US" smtClean="0"/>
              <a:t>6/3/2020</a:t>
            </a:fld>
            <a:endParaRPr lang="en-US"/>
          </a:p>
        </p:txBody>
      </p:sp>
      <p:sp>
        <p:nvSpPr>
          <p:cNvPr id="5" name="Slide Number Placeholder 4">
            <a:extLst>
              <a:ext uri="{FF2B5EF4-FFF2-40B4-BE49-F238E27FC236}">
                <a16:creationId xmlns:a16="http://schemas.microsoft.com/office/drawing/2014/main" id="{E76B1ACD-FD40-4E84-B4C9-F011E063BEC9}"/>
              </a:ext>
            </a:extLst>
          </p:cNvPr>
          <p:cNvSpPr>
            <a:spLocks noGrp="1"/>
          </p:cNvSpPr>
          <p:nvPr>
            <p:ph type="sldNum" sz="quarter" idx="12"/>
          </p:nvPr>
        </p:nvSpPr>
        <p:spPr/>
        <p:txBody>
          <a:bodyPr/>
          <a:lstStyle/>
          <a:p>
            <a:fld id="{D874A1BB-29C2-472F-99EF-674AA855D6D5}" type="slidenum">
              <a:rPr lang="en-US" smtClean="0"/>
              <a:t>10</a:t>
            </a:fld>
            <a:endParaRPr lang="en-US"/>
          </a:p>
        </p:txBody>
      </p:sp>
    </p:spTree>
    <p:extLst>
      <p:ext uri="{BB962C8B-B14F-4D97-AF65-F5344CB8AC3E}">
        <p14:creationId xmlns:p14="http://schemas.microsoft.com/office/powerpoint/2010/main" val="4269924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66F0-372E-4DDD-A374-BFF64C0694AB}"/>
              </a:ext>
            </a:extLst>
          </p:cNvPr>
          <p:cNvSpPr>
            <a:spLocks noGrp="1"/>
          </p:cNvSpPr>
          <p:nvPr>
            <p:ph type="title"/>
          </p:nvPr>
        </p:nvSpPr>
        <p:spPr>
          <a:xfrm>
            <a:off x="709411" y="1"/>
            <a:ext cx="6219423" cy="1056068"/>
          </a:xfrm>
        </p:spPr>
        <p:txBody>
          <a:bodyPr/>
          <a:lstStyle/>
          <a:p>
            <a:r>
              <a:rPr lang="en-IN" b="1" dirty="0">
                <a:solidFill>
                  <a:srgbClr val="FF0000"/>
                </a:solidFill>
              </a:rPr>
              <a:t>Results and Discussion</a:t>
            </a:r>
          </a:p>
        </p:txBody>
      </p:sp>
      <p:sp>
        <p:nvSpPr>
          <p:cNvPr id="3" name="Content Placeholder 2">
            <a:extLst>
              <a:ext uri="{FF2B5EF4-FFF2-40B4-BE49-F238E27FC236}">
                <a16:creationId xmlns:a16="http://schemas.microsoft.com/office/drawing/2014/main" id="{D29D9D79-D8FD-4723-B53B-1776D00B0C57}"/>
              </a:ext>
            </a:extLst>
          </p:cNvPr>
          <p:cNvSpPr>
            <a:spLocks noGrp="1"/>
          </p:cNvSpPr>
          <p:nvPr>
            <p:ph idx="1"/>
          </p:nvPr>
        </p:nvSpPr>
        <p:spPr/>
        <p:txBody>
          <a:bodyPr/>
          <a:lstStyle/>
          <a:p>
            <a:pPr algn="just"/>
            <a:r>
              <a:rPr lang="en-IN" dirty="0"/>
              <a:t>This Blood Bank system will specify all the details related to the donor such as their name, their address, their mobile number, their blood group and so on. </a:t>
            </a:r>
          </a:p>
          <a:p>
            <a:pPr algn="just"/>
            <a:r>
              <a:rPr lang="en-IN" dirty="0"/>
              <a:t>The one who need blood, just have to login into the system.</a:t>
            </a:r>
          </a:p>
          <a:p>
            <a:pPr algn="just"/>
            <a:r>
              <a:rPr lang="en-IN" dirty="0"/>
              <a:t>One who needs the blood get access to all the details of those who can donate blood in urgent.</a:t>
            </a:r>
          </a:p>
          <a:p>
            <a:pPr algn="just"/>
            <a:r>
              <a:rPr lang="en-IN" dirty="0"/>
              <a:t>It stores all the information in a database which is verify information and can be seen through hard and fast the months with no issue. </a:t>
            </a:r>
          </a:p>
          <a:p>
            <a:pPr marL="0" indent="0" algn="just">
              <a:buNone/>
            </a:pPr>
            <a:endParaRPr lang="en-IN" dirty="0"/>
          </a:p>
        </p:txBody>
      </p:sp>
      <p:sp>
        <p:nvSpPr>
          <p:cNvPr id="4" name="Slide Number Placeholder 3"/>
          <p:cNvSpPr>
            <a:spLocks noGrp="1"/>
          </p:cNvSpPr>
          <p:nvPr>
            <p:ph type="sldNum" sz="quarter" idx="12"/>
          </p:nvPr>
        </p:nvSpPr>
        <p:spPr/>
        <p:txBody>
          <a:bodyPr/>
          <a:lstStyle/>
          <a:p>
            <a:fld id="{D874A1BB-29C2-472F-99EF-674AA855D6D5}" type="slidenum">
              <a:rPr lang="en-US" smtClean="0"/>
              <a:t>11</a:t>
            </a:fld>
            <a:endParaRPr lang="en-US"/>
          </a:p>
        </p:txBody>
      </p:sp>
      <p:sp>
        <p:nvSpPr>
          <p:cNvPr id="5" name="Date Placeholder 4"/>
          <p:cNvSpPr>
            <a:spLocks noGrp="1"/>
          </p:cNvSpPr>
          <p:nvPr>
            <p:ph type="dt" sz="half" idx="10"/>
          </p:nvPr>
        </p:nvSpPr>
        <p:spPr/>
        <p:txBody>
          <a:bodyPr/>
          <a:lstStyle/>
          <a:p>
            <a:fld id="{7D90002C-C953-4278-9D97-3B9282D7EC99}" type="datetime1">
              <a:rPr lang="en-US" smtClean="0"/>
              <a:t>6/3/2020</a:t>
            </a:fld>
            <a:endParaRPr lang="en-US"/>
          </a:p>
        </p:txBody>
      </p:sp>
    </p:spTree>
    <p:extLst>
      <p:ext uri="{BB962C8B-B14F-4D97-AF65-F5344CB8AC3E}">
        <p14:creationId xmlns:p14="http://schemas.microsoft.com/office/powerpoint/2010/main" val="2172877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92394-4410-48B7-A6BD-4B2A74AA143E}"/>
              </a:ext>
            </a:extLst>
          </p:cNvPr>
          <p:cNvSpPr>
            <a:spLocks noGrp="1"/>
          </p:cNvSpPr>
          <p:nvPr>
            <p:ph type="title"/>
          </p:nvPr>
        </p:nvSpPr>
        <p:spPr/>
        <p:txBody>
          <a:bodyPr/>
          <a:lstStyle/>
          <a:p>
            <a:r>
              <a:rPr lang="en-IN" b="1" dirty="0">
                <a:solidFill>
                  <a:srgbClr val="FF0000"/>
                </a:solidFill>
              </a:rPr>
              <a:t>Results and Discussion(contd.)</a:t>
            </a:r>
            <a:endParaRPr lang="en-IN" dirty="0"/>
          </a:p>
        </p:txBody>
      </p:sp>
      <p:sp>
        <p:nvSpPr>
          <p:cNvPr id="3" name="Content Placeholder 2">
            <a:extLst>
              <a:ext uri="{FF2B5EF4-FFF2-40B4-BE49-F238E27FC236}">
                <a16:creationId xmlns:a16="http://schemas.microsoft.com/office/drawing/2014/main" id="{B5432F5A-F04B-46A4-847B-E9DB30EB628A}"/>
              </a:ext>
            </a:extLst>
          </p:cNvPr>
          <p:cNvSpPr>
            <a:spLocks noGrp="1"/>
          </p:cNvSpPr>
          <p:nvPr>
            <p:ph idx="1"/>
          </p:nvPr>
        </p:nvSpPr>
        <p:spPr/>
        <p:txBody>
          <a:bodyPr/>
          <a:lstStyle/>
          <a:p>
            <a:pPr marL="0" indent="0">
              <a:buNone/>
            </a:pPr>
            <a:r>
              <a:rPr lang="en-GB" dirty="0"/>
              <a:t>The following are some snapshots of our work.</a:t>
            </a:r>
          </a:p>
          <a:p>
            <a:pPr marL="0" indent="0">
              <a:buNone/>
            </a:pPr>
            <a:endParaRPr lang="en-IN" dirty="0"/>
          </a:p>
        </p:txBody>
      </p:sp>
      <p:sp>
        <p:nvSpPr>
          <p:cNvPr id="4" name="Date Placeholder 3">
            <a:extLst>
              <a:ext uri="{FF2B5EF4-FFF2-40B4-BE49-F238E27FC236}">
                <a16:creationId xmlns:a16="http://schemas.microsoft.com/office/drawing/2014/main" id="{20E7AACD-29CB-4175-8C94-CDCBA5A4DC6A}"/>
              </a:ext>
            </a:extLst>
          </p:cNvPr>
          <p:cNvSpPr>
            <a:spLocks noGrp="1"/>
          </p:cNvSpPr>
          <p:nvPr>
            <p:ph type="dt" sz="half" idx="10"/>
          </p:nvPr>
        </p:nvSpPr>
        <p:spPr/>
        <p:txBody>
          <a:bodyPr/>
          <a:lstStyle/>
          <a:p>
            <a:fld id="{500D0DE2-1B1A-4B5F-BD9B-F94DB15289C0}" type="datetime1">
              <a:rPr lang="en-US" smtClean="0"/>
              <a:t>6/3/2020</a:t>
            </a:fld>
            <a:endParaRPr lang="en-US"/>
          </a:p>
        </p:txBody>
      </p:sp>
      <p:sp>
        <p:nvSpPr>
          <p:cNvPr id="5" name="Slide Number Placeholder 4">
            <a:extLst>
              <a:ext uri="{FF2B5EF4-FFF2-40B4-BE49-F238E27FC236}">
                <a16:creationId xmlns:a16="http://schemas.microsoft.com/office/drawing/2014/main" id="{959A99AF-DFA2-40F8-B711-8EC6257EE9D5}"/>
              </a:ext>
            </a:extLst>
          </p:cNvPr>
          <p:cNvSpPr>
            <a:spLocks noGrp="1"/>
          </p:cNvSpPr>
          <p:nvPr>
            <p:ph type="sldNum" sz="quarter" idx="12"/>
          </p:nvPr>
        </p:nvSpPr>
        <p:spPr/>
        <p:txBody>
          <a:bodyPr/>
          <a:lstStyle/>
          <a:p>
            <a:fld id="{D874A1BB-29C2-472F-99EF-674AA855D6D5}" type="slidenum">
              <a:rPr lang="en-US" smtClean="0"/>
              <a:t>12</a:t>
            </a:fld>
            <a:endParaRPr lang="en-US"/>
          </a:p>
        </p:txBody>
      </p:sp>
      <p:pic>
        <p:nvPicPr>
          <p:cNvPr id="7" name="Picture 6">
            <a:extLst>
              <a:ext uri="{FF2B5EF4-FFF2-40B4-BE49-F238E27FC236}">
                <a16:creationId xmlns:a16="http://schemas.microsoft.com/office/drawing/2014/main" id="{5ABF3020-3D04-4493-B546-BE14B5F2A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541" y="2351666"/>
            <a:ext cx="3966518" cy="3567219"/>
          </a:xfrm>
          <a:prstGeom prst="rect">
            <a:avLst/>
          </a:prstGeom>
        </p:spPr>
      </p:pic>
      <p:pic>
        <p:nvPicPr>
          <p:cNvPr id="9" name="Picture 8">
            <a:extLst>
              <a:ext uri="{FF2B5EF4-FFF2-40B4-BE49-F238E27FC236}">
                <a16:creationId xmlns:a16="http://schemas.microsoft.com/office/drawing/2014/main" id="{321F8416-8261-4C23-917D-7A19B5D2C8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946" y="2351666"/>
            <a:ext cx="4425993" cy="3567219"/>
          </a:xfrm>
          <a:prstGeom prst="rect">
            <a:avLst/>
          </a:prstGeom>
        </p:spPr>
      </p:pic>
    </p:spTree>
    <p:extLst>
      <p:ext uri="{BB962C8B-B14F-4D97-AF65-F5344CB8AC3E}">
        <p14:creationId xmlns:p14="http://schemas.microsoft.com/office/powerpoint/2010/main" val="952977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4994-56CE-4742-B96E-FDA60A382E4D}"/>
              </a:ext>
            </a:extLst>
          </p:cNvPr>
          <p:cNvSpPr>
            <a:spLocks noGrp="1"/>
          </p:cNvSpPr>
          <p:nvPr>
            <p:ph type="title"/>
          </p:nvPr>
        </p:nvSpPr>
        <p:spPr/>
        <p:txBody>
          <a:bodyPr/>
          <a:lstStyle/>
          <a:p>
            <a:r>
              <a:rPr lang="en-IN" b="1" dirty="0">
                <a:solidFill>
                  <a:srgbClr val="FF0000"/>
                </a:solidFill>
              </a:rPr>
              <a:t>Results and Discussion(contd.)</a:t>
            </a:r>
            <a:endParaRPr lang="en-IN" dirty="0"/>
          </a:p>
        </p:txBody>
      </p:sp>
      <p:pic>
        <p:nvPicPr>
          <p:cNvPr id="7" name="Content Placeholder 6">
            <a:extLst>
              <a:ext uri="{FF2B5EF4-FFF2-40B4-BE49-F238E27FC236}">
                <a16:creationId xmlns:a16="http://schemas.microsoft.com/office/drawing/2014/main" id="{81B2A360-5101-4404-9F84-81681E81E0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2978" y="1899766"/>
            <a:ext cx="5016844" cy="3487780"/>
          </a:xfrm>
        </p:spPr>
      </p:pic>
      <p:sp>
        <p:nvSpPr>
          <p:cNvPr id="4" name="Date Placeholder 3">
            <a:extLst>
              <a:ext uri="{FF2B5EF4-FFF2-40B4-BE49-F238E27FC236}">
                <a16:creationId xmlns:a16="http://schemas.microsoft.com/office/drawing/2014/main" id="{9B8FBB8A-D68B-4DEA-9A63-0D43BB8026F9}"/>
              </a:ext>
            </a:extLst>
          </p:cNvPr>
          <p:cNvSpPr>
            <a:spLocks noGrp="1"/>
          </p:cNvSpPr>
          <p:nvPr>
            <p:ph type="dt" sz="half" idx="10"/>
          </p:nvPr>
        </p:nvSpPr>
        <p:spPr/>
        <p:txBody>
          <a:bodyPr/>
          <a:lstStyle/>
          <a:p>
            <a:fld id="{500D0DE2-1B1A-4B5F-BD9B-F94DB15289C0}" type="datetime1">
              <a:rPr lang="en-US" smtClean="0"/>
              <a:t>6/3/2020</a:t>
            </a:fld>
            <a:endParaRPr lang="en-US"/>
          </a:p>
        </p:txBody>
      </p:sp>
      <p:sp>
        <p:nvSpPr>
          <p:cNvPr id="5" name="Slide Number Placeholder 4">
            <a:extLst>
              <a:ext uri="{FF2B5EF4-FFF2-40B4-BE49-F238E27FC236}">
                <a16:creationId xmlns:a16="http://schemas.microsoft.com/office/drawing/2014/main" id="{0AFA39C1-190D-4120-8388-A71409443AB8}"/>
              </a:ext>
            </a:extLst>
          </p:cNvPr>
          <p:cNvSpPr>
            <a:spLocks noGrp="1"/>
          </p:cNvSpPr>
          <p:nvPr>
            <p:ph type="sldNum" sz="quarter" idx="12"/>
          </p:nvPr>
        </p:nvSpPr>
        <p:spPr/>
        <p:txBody>
          <a:bodyPr/>
          <a:lstStyle/>
          <a:p>
            <a:fld id="{D874A1BB-29C2-472F-99EF-674AA855D6D5}" type="slidenum">
              <a:rPr lang="en-US" smtClean="0"/>
              <a:t>13</a:t>
            </a:fld>
            <a:endParaRPr lang="en-US"/>
          </a:p>
        </p:txBody>
      </p:sp>
      <p:pic>
        <p:nvPicPr>
          <p:cNvPr id="9" name="Picture 8">
            <a:extLst>
              <a:ext uri="{FF2B5EF4-FFF2-40B4-BE49-F238E27FC236}">
                <a16:creationId xmlns:a16="http://schemas.microsoft.com/office/drawing/2014/main" id="{626AEE8F-A153-4B9A-A15A-26B55D9D5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677" y="1899766"/>
            <a:ext cx="5029202" cy="3487780"/>
          </a:xfrm>
          <a:prstGeom prst="rect">
            <a:avLst/>
          </a:prstGeom>
        </p:spPr>
      </p:pic>
    </p:spTree>
    <p:extLst>
      <p:ext uri="{BB962C8B-B14F-4D97-AF65-F5344CB8AC3E}">
        <p14:creationId xmlns:p14="http://schemas.microsoft.com/office/powerpoint/2010/main" val="2525065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412" y="1"/>
            <a:ext cx="6618667" cy="1544594"/>
          </a:xfrm>
        </p:spPr>
        <p:txBody>
          <a:bodyPr/>
          <a:lstStyle/>
          <a:p>
            <a:r>
              <a:rPr lang="en-IN" b="1" dirty="0">
                <a:solidFill>
                  <a:srgbClr val="FF0000"/>
                </a:solidFill>
              </a:rPr>
              <a:t>Conclusion</a:t>
            </a:r>
            <a:endParaRPr lang="en-US" b="1" dirty="0">
              <a:solidFill>
                <a:srgbClr val="FF0000"/>
              </a:solidFill>
            </a:endParaRPr>
          </a:p>
        </p:txBody>
      </p:sp>
      <p:sp>
        <p:nvSpPr>
          <p:cNvPr id="3" name="Content Placeholder 2"/>
          <p:cNvSpPr>
            <a:spLocks noGrp="1"/>
          </p:cNvSpPr>
          <p:nvPr>
            <p:ph idx="1"/>
          </p:nvPr>
        </p:nvSpPr>
        <p:spPr/>
        <p:txBody>
          <a:bodyPr>
            <a:normAutofit/>
          </a:bodyPr>
          <a:lstStyle/>
          <a:p>
            <a:pPr algn="just"/>
            <a:r>
              <a:rPr lang="en-GB" dirty="0"/>
              <a:t>The proposed Application is easy to understand and simple to use.</a:t>
            </a:r>
          </a:p>
          <a:p>
            <a:pPr algn="just"/>
            <a:r>
              <a:rPr lang="en-GB" dirty="0"/>
              <a:t>All the </a:t>
            </a:r>
            <a:r>
              <a:rPr lang="en-GB" dirty="0" err="1"/>
              <a:t>informations</a:t>
            </a:r>
            <a:r>
              <a:rPr lang="en-GB" dirty="0"/>
              <a:t> of donor and receiver are stored in the database.</a:t>
            </a:r>
          </a:p>
          <a:p>
            <a:pPr algn="just"/>
            <a:r>
              <a:rPr lang="en-GB" dirty="0"/>
              <a:t>The Problem of finding bloods of rare blood groups can easily be solved.</a:t>
            </a:r>
          </a:p>
          <a:p>
            <a:pPr algn="just"/>
            <a:r>
              <a:rPr lang="en-GB" dirty="0"/>
              <a:t>The reports area shows the month wherein blood bunch are being appropriated and gotten.</a:t>
            </a:r>
            <a:endParaRPr lang="en-US" dirty="0"/>
          </a:p>
          <a:p>
            <a:pPr algn="just"/>
            <a:r>
              <a:rPr lang="en-US" dirty="0"/>
              <a:t>The receiver can easily contact the blood donor as all donor information will be provided in the application.</a:t>
            </a:r>
            <a:endParaRPr lang="en-GB" dirty="0"/>
          </a:p>
        </p:txBody>
      </p:sp>
      <p:sp>
        <p:nvSpPr>
          <p:cNvPr id="4" name="Date Placeholder 3"/>
          <p:cNvSpPr>
            <a:spLocks noGrp="1"/>
          </p:cNvSpPr>
          <p:nvPr>
            <p:ph type="dt" sz="half" idx="10"/>
          </p:nvPr>
        </p:nvSpPr>
        <p:spPr/>
        <p:txBody>
          <a:bodyPr/>
          <a:lstStyle/>
          <a:p>
            <a:fld id="{500D0DE2-1B1A-4B5F-BD9B-F94DB15289C0}" type="datetime1">
              <a:rPr lang="en-US" smtClean="0"/>
              <a:t>6/3/2020</a:t>
            </a:fld>
            <a:endParaRPr lang="en-US"/>
          </a:p>
        </p:txBody>
      </p:sp>
      <p:sp>
        <p:nvSpPr>
          <p:cNvPr id="5" name="Slide Number Placeholder 4"/>
          <p:cNvSpPr>
            <a:spLocks noGrp="1"/>
          </p:cNvSpPr>
          <p:nvPr>
            <p:ph type="sldNum" sz="quarter" idx="12"/>
          </p:nvPr>
        </p:nvSpPr>
        <p:spPr/>
        <p:txBody>
          <a:bodyPr/>
          <a:lstStyle/>
          <a:p>
            <a:fld id="{D874A1BB-29C2-472F-99EF-674AA855D6D5}" type="slidenum">
              <a:rPr lang="en-US" smtClean="0"/>
              <a:t>14</a:t>
            </a:fld>
            <a:endParaRPr lang="en-US"/>
          </a:p>
        </p:txBody>
      </p:sp>
    </p:spTree>
    <p:extLst>
      <p:ext uri="{BB962C8B-B14F-4D97-AF65-F5344CB8AC3E}">
        <p14:creationId xmlns:p14="http://schemas.microsoft.com/office/powerpoint/2010/main" val="2038736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8C639-624C-4E96-AA6B-AB19EB486F3F}"/>
              </a:ext>
            </a:extLst>
          </p:cNvPr>
          <p:cNvSpPr>
            <a:spLocks noGrp="1"/>
          </p:cNvSpPr>
          <p:nvPr>
            <p:ph type="title"/>
          </p:nvPr>
        </p:nvSpPr>
        <p:spPr>
          <a:xfrm>
            <a:off x="709411" y="0"/>
            <a:ext cx="6850488" cy="1325563"/>
          </a:xfrm>
        </p:spPr>
        <p:txBody>
          <a:bodyPr/>
          <a:lstStyle/>
          <a:p>
            <a:r>
              <a:rPr lang="en-IN" b="1" dirty="0">
                <a:solidFill>
                  <a:srgbClr val="FF0000"/>
                </a:solidFill>
              </a:rPr>
              <a:t>References</a:t>
            </a:r>
          </a:p>
        </p:txBody>
      </p:sp>
      <p:sp>
        <p:nvSpPr>
          <p:cNvPr id="3" name="Content Placeholder 2">
            <a:extLst>
              <a:ext uri="{FF2B5EF4-FFF2-40B4-BE49-F238E27FC236}">
                <a16:creationId xmlns:a16="http://schemas.microsoft.com/office/drawing/2014/main" id="{7DB71F66-F821-4F94-A05B-A0B698F951A8}"/>
              </a:ext>
            </a:extLst>
          </p:cNvPr>
          <p:cNvSpPr>
            <a:spLocks noGrp="1"/>
          </p:cNvSpPr>
          <p:nvPr>
            <p:ph idx="1"/>
          </p:nvPr>
        </p:nvSpPr>
        <p:spPr/>
        <p:txBody>
          <a:bodyPr>
            <a:noAutofit/>
          </a:bodyPr>
          <a:lstStyle/>
          <a:p>
            <a:pPr marL="514350" indent="-514350" algn="just">
              <a:buFont typeface="+mj-lt"/>
              <a:buAutoNum type="arabicPeriod"/>
            </a:pPr>
            <a:r>
              <a:rPr lang="en-IN" dirty="0" err="1"/>
              <a:t>VikasKulshreshtha</a:t>
            </a:r>
            <a:r>
              <a:rPr lang="en-IN" dirty="0"/>
              <a:t> and Sharad Maheshwari, “Benefits of Management Information System in Blood Bank”, International Journal of Engineering and Science, Vol. 1, Issue 12, PP 05-07, 2012. </a:t>
            </a:r>
            <a:endParaRPr lang="en-US" dirty="0"/>
          </a:p>
          <a:p>
            <a:pPr marL="514350" indent="-514350" algn="just">
              <a:buFont typeface="+mj-lt"/>
              <a:buAutoNum type="arabicPeriod"/>
            </a:pPr>
            <a:r>
              <a:rPr lang="en-IN" dirty="0"/>
              <a:t>Hayes, Helen and Onkar Sharma, "A decade of experience with a common first year program for computer science, information systems and information technology majors". Journal of Computing Sciences in Colleges, Vol. 18, No. 3 pp. 217–227, 2003. </a:t>
            </a:r>
            <a:endParaRPr lang="en-US" dirty="0"/>
          </a:p>
          <a:p>
            <a:pPr marL="514350" indent="-514350" algn="just">
              <a:buFont typeface="+mj-lt"/>
              <a:buAutoNum type="arabicPeriod"/>
            </a:pPr>
            <a:r>
              <a:rPr lang="en-IN" dirty="0"/>
              <a:t>Polack, Jennifer, "Planning a CIS Education Within a CS Framework". Journal of Computing Sciences in Colleges, Vol. 25, No. 2, pp. 100–106, 2009. </a:t>
            </a:r>
            <a:endParaRPr lang="en-US" dirty="0"/>
          </a:p>
        </p:txBody>
      </p:sp>
      <p:sp>
        <p:nvSpPr>
          <p:cNvPr id="4" name="Slide Number Placeholder 3"/>
          <p:cNvSpPr>
            <a:spLocks noGrp="1"/>
          </p:cNvSpPr>
          <p:nvPr>
            <p:ph type="sldNum" sz="quarter" idx="12"/>
          </p:nvPr>
        </p:nvSpPr>
        <p:spPr/>
        <p:txBody>
          <a:bodyPr/>
          <a:lstStyle/>
          <a:p>
            <a:fld id="{D874A1BB-29C2-472F-99EF-674AA855D6D5}" type="slidenum">
              <a:rPr lang="en-US" smtClean="0"/>
              <a:t>15</a:t>
            </a:fld>
            <a:endParaRPr lang="en-US"/>
          </a:p>
        </p:txBody>
      </p:sp>
      <p:sp>
        <p:nvSpPr>
          <p:cNvPr id="5" name="Date Placeholder 4"/>
          <p:cNvSpPr>
            <a:spLocks noGrp="1"/>
          </p:cNvSpPr>
          <p:nvPr>
            <p:ph type="dt" sz="half" idx="10"/>
          </p:nvPr>
        </p:nvSpPr>
        <p:spPr/>
        <p:txBody>
          <a:bodyPr/>
          <a:lstStyle/>
          <a:p>
            <a:fld id="{616B7FCA-73DB-4F7C-9B74-715807239DBB}" type="datetime1">
              <a:rPr lang="en-US" smtClean="0"/>
              <a:t>6/3/2020</a:t>
            </a:fld>
            <a:endParaRPr lang="en-US"/>
          </a:p>
        </p:txBody>
      </p:sp>
    </p:spTree>
    <p:extLst>
      <p:ext uri="{BB962C8B-B14F-4D97-AF65-F5344CB8AC3E}">
        <p14:creationId xmlns:p14="http://schemas.microsoft.com/office/powerpoint/2010/main" val="1608569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0030A70-5EC8-4E3E-AC69-7184AC11BF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1472707" y="643466"/>
            <a:ext cx="9246585" cy="55710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D874A1BB-29C2-472F-99EF-674AA855D6D5}" type="slidenum">
              <a:rPr lang="en-US" smtClean="0"/>
              <a:t>16</a:t>
            </a:fld>
            <a:endParaRPr lang="en-US"/>
          </a:p>
        </p:txBody>
      </p:sp>
      <p:sp>
        <p:nvSpPr>
          <p:cNvPr id="3" name="Date Placeholder 2"/>
          <p:cNvSpPr>
            <a:spLocks noGrp="1"/>
          </p:cNvSpPr>
          <p:nvPr>
            <p:ph type="dt" sz="half" idx="10"/>
          </p:nvPr>
        </p:nvSpPr>
        <p:spPr/>
        <p:txBody>
          <a:bodyPr/>
          <a:lstStyle/>
          <a:p>
            <a:fld id="{1A25402E-B7C4-4649-A563-04832EE5B7A4}" type="datetime1">
              <a:rPr lang="en-US" smtClean="0"/>
              <a:t>6/3/2020</a:t>
            </a:fld>
            <a:endParaRPr lang="en-US"/>
          </a:p>
        </p:txBody>
      </p:sp>
    </p:spTree>
    <p:extLst>
      <p:ext uri="{BB962C8B-B14F-4D97-AF65-F5344CB8AC3E}">
        <p14:creationId xmlns:p14="http://schemas.microsoft.com/office/powerpoint/2010/main" val="3339257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FAC380-67B9-41AC-8197-F0C55633D811}"/>
              </a:ext>
            </a:extLst>
          </p:cNvPr>
          <p:cNvSpPr>
            <a:spLocks noGrp="1"/>
          </p:cNvSpPr>
          <p:nvPr>
            <p:ph type="ctrTitle"/>
          </p:nvPr>
        </p:nvSpPr>
        <p:spPr>
          <a:xfrm>
            <a:off x="1402976" y="1128889"/>
            <a:ext cx="9144000" cy="1533909"/>
          </a:xfrm>
        </p:spPr>
        <p:txBody>
          <a:bodyPr>
            <a:normAutofit fontScale="90000"/>
          </a:bodyPr>
          <a:lstStyle/>
          <a:p>
            <a:r>
              <a:rPr lang="en-IN" sz="5300" b="1" dirty="0">
                <a:solidFill>
                  <a:srgbClr val="C00000"/>
                </a:solidFill>
              </a:rPr>
              <a:t>Blood Bank Management System</a:t>
            </a:r>
            <a:br>
              <a:rPr lang="en-IN" b="1" dirty="0">
                <a:solidFill>
                  <a:srgbClr val="C00000"/>
                </a:solidFill>
              </a:rPr>
            </a:br>
            <a:endParaRPr lang="en-IN" b="1" dirty="0"/>
          </a:p>
        </p:txBody>
      </p:sp>
      <p:sp>
        <p:nvSpPr>
          <p:cNvPr id="6" name="TextBox 11">
            <a:extLst>
              <a:ext uri="{FF2B5EF4-FFF2-40B4-BE49-F238E27FC236}">
                <a16:creationId xmlns:a16="http://schemas.microsoft.com/office/drawing/2014/main" id="{73F89A42-C401-4218-826A-9827CDDB6DC3}"/>
              </a:ext>
            </a:extLst>
          </p:cNvPr>
          <p:cNvSpPr txBox="1">
            <a:spLocks noGrp="1" noChangeArrowheads="1"/>
          </p:cNvSpPr>
          <p:nvPr>
            <p:ph type="subTitle" idx="1"/>
          </p:nvPr>
        </p:nvSpPr>
        <p:spPr bwMode="auto">
          <a:xfrm>
            <a:off x="2077156" y="1963552"/>
            <a:ext cx="626664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lnSpc>
                <a:spcPct val="150000"/>
              </a:lnSpc>
              <a:spcBef>
                <a:spcPct val="0"/>
              </a:spcBef>
              <a:buFontTx/>
              <a:buNone/>
            </a:pPr>
            <a:r>
              <a:rPr lang="en-US" altLang="en-US" sz="2400" b="1" u="sng" dirty="0">
                <a:latin typeface="Calibri" panose="020F0502020204030204" pitchFamily="34" charset="0"/>
                <a:cs typeface="Times New Roman" panose="02020603050405020304" pitchFamily="18" charset="0"/>
              </a:rPr>
              <a:t>Group No:</a:t>
            </a:r>
            <a:r>
              <a:rPr lang="en-US" altLang="en-US" sz="2400" b="1" dirty="0">
                <a:latin typeface="Calibri" panose="020F0502020204030204" pitchFamily="34" charset="0"/>
                <a:cs typeface="Times New Roman" panose="02020603050405020304" pitchFamily="18" charset="0"/>
              </a:rPr>
              <a:t> G12 </a:t>
            </a:r>
          </a:p>
          <a:p>
            <a:pPr eaLnBrk="1" hangingPunct="1">
              <a:lnSpc>
                <a:spcPct val="150000"/>
              </a:lnSpc>
              <a:spcBef>
                <a:spcPct val="0"/>
              </a:spcBef>
              <a:buFontTx/>
              <a:buNone/>
            </a:pPr>
            <a:r>
              <a:rPr lang="en-US" altLang="en-US" b="1" u="sng" dirty="0">
                <a:latin typeface="Calibri" panose="020F0502020204030204" pitchFamily="34" charset="0"/>
                <a:cs typeface="Times New Roman" panose="02020603050405020304" pitchFamily="18" charset="0"/>
              </a:rPr>
              <a:t>Paper id:</a:t>
            </a:r>
            <a:r>
              <a:rPr lang="en-US" altLang="en-US" b="1" dirty="0">
                <a:latin typeface="Calibri" panose="020F0502020204030204" pitchFamily="34" charset="0"/>
                <a:cs typeface="Times New Roman" panose="02020603050405020304" pitchFamily="18" charset="0"/>
              </a:rPr>
              <a:t>   IACIT-2020-PID-620</a:t>
            </a:r>
            <a:endParaRPr lang="en-US" altLang="en-US" sz="1400" b="1" u="sng" dirty="0">
              <a:latin typeface="Calibri" panose="020F0502020204030204" pitchFamily="34" charset="0"/>
              <a:cs typeface="Times New Roman" panose="02020603050405020304" pitchFamily="18" charset="0"/>
            </a:endParaRPr>
          </a:p>
          <a:p>
            <a:pPr eaLnBrk="1" hangingPunct="1">
              <a:lnSpc>
                <a:spcPct val="100000"/>
              </a:lnSpc>
              <a:spcBef>
                <a:spcPct val="0"/>
              </a:spcBef>
              <a:buFontTx/>
              <a:buNone/>
            </a:pPr>
            <a:endParaRPr lang="en-US" altLang="en-US" sz="1800" b="1" dirty="0">
              <a:latin typeface="Calibri" panose="020F0502020204030204" pitchFamily="34" charset="0"/>
              <a:cs typeface="Times New Roman" panose="02020603050405020304" pitchFamily="18" charset="0"/>
            </a:endParaRPr>
          </a:p>
        </p:txBody>
      </p:sp>
      <p:sp>
        <p:nvSpPr>
          <p:cNvPr id="7" name="TextBox 11">
            <a:extLst>
              <a:ext uri="{FF2B5EF4-FFF2-40B4-BE49-F238E27FC236}">
                <a16:creationId xmlns:a16="http://schemas.microsoft.com/office/drawing/2014/main" id="{823A1539-2812-4A48-91BA-F5AD70472CFB}"/>
              </a:ext>
            </a:extLst>
          </p:cNvPr>
          <p:cNvSpPr txBox="1">
            <a:spLocks noChangeArrowheads="1"/>
          </p:cNvSpPr>
          <p:nvPr/>
        </p:nvSpPr>
        <p:spPr bwMode="auto">
          <a:xfrm>
            <a:off x="2077156" y="3113537"/>
            <a:ext cx="75184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spcBef>
                <a:spcPct val="0"/>
              </a:spcBef>
              <a:buFontTx/>
              <a:buNone/>
            </a:pPr>
            <a:r>
              <a:rPr lang="en-US" altLang="en-US" sz="2400" b="1" u="sng" dirty="0">
                <a:latin typeface="Calibri" panose="020F0502020204030204" pitchFamily="34" charset="0"/>
                <a:cs typeface="Times New Roman" panose="02020603050405020304" pitchFamily="18" charset="0"/>
              </a:rPr>
              <a:t>Group Members</a:t>
            </a:r>
          </a:p>
          <a:p>
            <a:pPr eaLnBrk="1" hangingPunct="1"/>
            <a:r>
              <a:rPr lang="en-US" altLang="en-US" sz="2000" dirty="0">
                <a:latin typeface="Calibri" panose="020F0502020204030204" pitchFamily="34" charset="0"/>
                <a:cs typeface="Times New Roman" panose="02020603050405020304" pitchFamily="18" charset="0"/>
              </a:rPr>
              <a:t>Snehasish Banik(R17CS403), rana2013.banik@gmail.com</a:t>
            </a:r>
          </a:p>
          <a:p>
            <a:pPr eaLnBrk="1" hangingPunct="1"/>
            <a:r>
              <a:rPr lang="en-US" altLang="en-US" sz="2000" dirty="0">
                <a:latin typeface="Calibri" panose="020F0502020204030204" pitchFamily="34" charset="0"/>
                <a:cs typeface="Times New Roman" panose="02020603050405020304" pitchFamily="18" charset="0"/>
              </a:rPr>
              <a:t>Sriyansh Ghosh(R17CS410), hsriyanshghosh2000@gmail.com</a:t>
            </a:r>
          </a:p>
          <a:p>
            <a:pPr eaLnBrk="1" hangingPunct="1"/>
            <a:r>
              <a:rPr lang="en-US" altLang="en-US" sz="2000" dirty="0">
                <a:latin typeface="Calibri" panose="020F0502020204030204" pitchFamily="34" charset="0"/>
                <a:cs typeface="Times New Roman" panose="02020603050405020304" pitchFamily="18" charset="0"/>
              </a:rPr>
              <a:t>TV Poonam (R17CS426), tvpoonam2000@gmail.com</a:t>
            </a:r>
          </a:p>
        </p:txBody>
      </p:sp>
      <p:sp>
        <p:nvSpPr>
          <p:cNvPr id="2" name="Slide Number Placeholder 1"/>
          <p:cNvSpPr>
            <a:spLocks noGrp="1"/>
          </p:cNvSpPr>
          <p:nvPr>
            <p:ph type="sldNum" sz="quarter" idx="12"/>
          </p:nvPr>
        </p:nvSpPr>
        <p:spPr/>
        <p:txBody>
          <a:bodyPr/>
          <a:lstStyle/>
          <a:p>
            <a:fld id="{D874A1BB-29C2-472F-99EF-674AA855D6D5}" type="slidenum">
              <a:rPr lang="en-US" sz="2000" b="1" smtClean="0"/>
              <a:t>2</a:t>
            </a:fld>
            <a:endParaRPr lang="en-US" sz="2000" b="1"/>
          </a:p>
        </p:txBody>
      </p:sp>
      <p:sp>
        <p:nvSpPr>
          <p:cNvPr id="3" name="Date Placeholder 2"/>
          <p:cNvSpPr>
            <a:spLocks noGrp="1"/>
          </p:cNvSpPr>
          <p:nvPr>
            <p:ph type="dt" sz="half" idx="10"/>
          </p:nvPr>
        </p:nvSpPr>
        <p:spPr/>
        <p:txBody>
          <a:bodyPr/>
          <a:lstStyle/>
          <a:p>
            <a:fld id="{355265F4-2C2A-4A91-8203-4DC0DF022CBA}" type="datetime1">
              <a:rPr lang="en-US" smtClean="0"/>
              <a:t>6/3/2020</a:t>
            </a:fld>
            <a:endParaRPr lang="en-US"/>
          </a:p>
        </p:txBody>
      </p:sp>
      <p:sp>
        <p:nvSpPr>
          <p:cNvPr id="5" name="Rectangle 4"/>
          <p:cNvSpPr/>
          <p:nvPr/>
        </p:nvSpPr>
        <p:spPr>
          <a:xfrm>
            <a:off x="2077156" y="5257047"/>
            <a:ext cx="8469820" cy="677108"/>
          </a:xfrm>
          <a:prstGeom prst="rect">
            <a:avLst/>
          </a:prstGeom>
        </p:spPr>
        <p:txBody>
          <a:bodyPr wrap="square">
            <a:spAutoFit/>
          </a:bodyPr>
          <a:lstStyle/>
          <a:p>
            <a:pPr>
              <a:spcBef>
                <a:spcPct val="0"/>
              </a:spcBef>
            </a:pPr>
            <a:r>
              <a:rPr lang="en-US" altLang="en-US" b="1" u="sng" dirty="0">
                <a:latin typeface="Calibri" panose="020F0502020204030204" pitchFamily="34" charset="0"/>
                <a:cs typeface="Times New Roman" panose="02020603050405020304" pitchFamily="18" charset="0"/>
              </a:rPr>
              <a:t>Under the Guidance of</a:t>
            </a:r>
          </a:p>
          <a:p>
            <a:pPr>
              <a:spcBef>
                <a:spcPct val="0"/>
              </a:spcBef>
            </a:pPr>
            <a:r>
              <a:rPr lang="en-US" altLang="en-US" sz="2000" dirty="0">
                <a:latin typeface="Calibri" panose="020F0502020204030204" pitchFamily="34" charset="0"/>
                <a:cs typeface="Times New Roman" panose="02020603050405020304" pitchFamily="18" charset="0"/>
              </a:rPr>
              <a:t>Prof. Laxmi </a:t>
            </a:r>
            <a:r>
              <a:rPr lang="en-US" altLang="en-US" sz="2000" dirty="0" err="1">
                <a:latin typeface="Calibri" panose="020F0502020204030204" pitchFamily="34" charset="0"/>
                <a:cs typeface="Times New Roman" panose="02020603050405020304" pitchFamily="18" charset="0"/>
              </a:rPr>
              <a:t>Jayannavar</a:t>
            </a:r>
            <a:endParaRPr lang="en-US" altLang="en-US" sz="20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90407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99B92-64C4-4DB1-97C1-CAD00A5218B1}"/>
              </a:ext>
            </a:extLst>
          </p:cNvPr>
          <p:cNvSpPr>
            <a:spLocks noGrp="1"/>
          </p:cNvSpPr>
          <p:nvPr>
            <p:ph type="title"/>
          </p:nvPr>
        </p:nvSpPr>
        <p:spPr/>
        <p:txBody>
          <a:bodyPr/>
          <a:lstStyle/>
          <a:p>
            <a:r>
              <a:rPr lang="en-US" b="1" dirty="0">
                <a:solidFill>
                  <a:srgbClr val="C00000"/>
                </a:solidFill>
              </a:rPr>
              <a:t>Contents</a:t>
            </a:r>
            <a:endParaRPr lang="en-IN" b="1" dirty="0">
              <a:solidFill>
                <a:srgbClr val="C00000"/>
              </a:solidFill>
            </a:endParaRPr>
          </a:p>
        </p:txBody>
      </p:sp>
      <p:sp>
        <p:nvSpPr>
          <p:cNvPr id="3" name="Content Placeholder 2">
            <a:extLst>
              <a:ext uri="{FF2B5EF4-FFF2-40B4-BE49-F238E27FC236}">
                <a16:creationId xmlns:a16="http://schemas.microsoft.com/office/drawing/2014/main" id="{83CA4D38-CF89-466F-B8A8-3AE51AA884DE}"/>
              </a:ext>
            </a:extLst>
          </p:cNvPr>
          <p:cNvSpPr>
            <a:spLocks noGrp="1"/>
          </p:cNvSpPr>
          <p:nvPr>
            <p:ph idx="1"/>
          </p:nvPr>
        </p:nvSpPr>
        <p:spPr/>
        <p:txBody>
          <a:bodyPr/>
          <a:lstStyle/>
          <a:p>
            <a:r>
              <a:rPr lang="en-IN" dirty="0"/>
              <a:t>Problem Statement and Objectives</a:t>
            </a:r>
          </a:p>
          <a:p>
            <a:r>
              <a:rPr lang="en-IN" dirty="0"/>
              <a:t>Related works</a:t>
            </a:r>
          </a:p>
          <a:p>
            <a:r>
              <a:rPr lang="en-IN" dirty="0"/>
              <a:t>Proposed Work</a:t>
            </a:r>
          </a:p>
          <a:p>
            <a:r>
              <a:rPr lang="en-IN" dirty="0"/>
              <a:t>Results and Discussion</a:t>
            </a:r>
          </a:p>
          <a:p>
            <a:r>
              <a:rPr lang="en-IN" dirty="0"/>
              <a:t>Conclusion </a:t>
            </a:r>
          </a:p>
          <a:p>
            <a:r>
              <a:rPr lang="en-IN" dirty="0"/>
              <a:t>References </a:t>
            </a:r>
          </a:p>
        </p:txBody>
      </p:sp>
      <p:sp>
        <p:nvSpPr>
          <p:cNvPr id="4" name="Slide Number Placeholder 3"/>
          <p:cNvSpPr>
            <a:spLocks noGrp="1"/>
          </p:cNvSpPr>
          <p:nvPr>
            <p:ph type="sldNum" sz="quarter" idx="12"/>
          </p:nvPr>
        </p:nvSpPr>
        <p:spPr/>
        <p:txBody>
          <a:bodyPr/>
          <a:lstStyle/>
          <a:p>
            <a:fld id="{D874A1BB-29C2-472F-99EF-674AA855D6D5}" type="slidenum">
              <a:rPr lang="en-US" smtClean="0"/>
              <a:t>3</a:t>
            </a:fld>
            <a:endParaRPr lang="en-US"/>
          </a:p>
        </p:txBody>
      </p:sp>
      <p:sp>
        <p:nvSpPr>
          <p:cNvPr id="5" name="Date Placeholder 4"/>
          <p:cNvSpPr>
            <a:spLocks noGrp="1"/>
          </p:cNvSpPr>
          <p:nvPr>
            <p:ph type="dt" sz="half" idx="10"/>
          </p:nvPr>
        </p:nvSpPr>
        <p:spPr/>
        <p:txBody>
          <a:bodyPr/>
          <a:lstStyle/>
          <a:p>
            <a:fld id="{C5FCA55C-EC47-45EE-AB3A-508598216755}" type="datetime1">
              <a:rPr lang="en-US" smtClean="0"/>
              <a:t>6/3/2020</a:t>
            </a:fld>
            <a:endParaRPr lang="en-US"/>
          </a:p>
        </p:txBody>
      </p:sp>
    </p:spTree>
    <p:extLst>
      <p:ext uri="{BB962C8B-B14F-4D97-AF65-F5344CB8AC3E}">
        <p14:creationId xmlns:p14="http://schemas.microsoft.com/office/powerpoint/2010/main" val="2568997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17D8D-3B5E-4603-BB62-DFF18DC1BC71}"/>
              </a:ext>
            </a:extLst>
          </p:cNvPr>
          <p:cNvSpPr>
            <a:spLocks noGrp="1"/>
          </p:cNvSpPr>
          <p:nvPr>
            <p:ph type="title"/>
          </p:nvPr>
        </p:nvSpPr>
        <p:spPr>
          <a:xfrm>
            <a:off x="838200" y="365125"/>
            <a:ext cx="8342870" cy="1325563"/>
          </a:xfrm>
        </p:spPr>
        <p:txBody>
          <a:bodyPr/>
          <a:lstStyle/>
          <a:p>
            <a:r>
              <a:rPr lang="en-GB" b="1" dirty="0">
                <a:solidFill>
                  <a:srgbClr val="FF0000"/>
                </a:solidFill>
              </a:rPr>
              <a:t>Problem Statement and Objectives</a:t>
            </a:r>
            <a:endParaRPr lang="en-IN" b="1" dirty="0">
              <a:solidFill>
                <a:srgbClr val="FF0000"/>
              </a:solidFill>
            </a:endParaRPr>
          </a:p>
        </p:txBody>
      </p:sp>
      <p:sp>
        <p:nvSpPr>
          <p:cNvPr id="3" name="Content Placeholder 2">
            <a:extLst>
              <a:ext uri="{FF2B5EF4-FFF2-40B4-BE49-F238E27FC236}">
                <a16:creationId xmlns:a16="http://schemas.microsoft.com/office/drawing/2014/main" id="{85313C8A-AA71-47A7-B3D5-ED980664FAE1}"/>
              </a:ext>
            </a:extLst>
          </p:cNvPr>
          <p:cNvSpPr>
            <a:spLocks noGrp="1"/>
          </p:cNvSpPr>
          <p:nvPr>
            <p:ph idx="1"/>
          </p:nvPr>
        </p:nvSpPr>
        <p:spPr/>
        <p:txBody>
          <a:bodyPr>
            <a:normAutofit/>
          </a:bodyPr>
          <a:lstStyle/>
          <a:p>
            <a:pPr marL="0" indent="0" algn="just">
              <a:buNone/>
            </a:pPr>
            <a:r>
              <a:rPr lang="en-IN" dirty="0"/>
              <a:t>The following problems occur in a typical blood donation management system: </a:t>
            </a:r>
          </a:p>
          <a:p>
            <a:pPr algn="just"/>
            <a:r>
              <a:rPr lang="en-IN" dirty="0"/>
              <a:t>Personal profile accessibility of donors profile.</a:t>
            </a:r>
          </a:p>
          <a:p>
            <a:pPr algn="just"/>
            <a:r>
              <a:rPr lang="en-IN" dirty="0"/>
              <a:t>Lost or damaged membership card can threatened the membership of the donor.</a:t>
            </a:r>
          </a:p>
          <a:p>
            <a:pPr algn="just"/>
            <a:r>
              <a:rPr lang="en-IN" dirty="0"/>
              <a:t>Donors may find it difficult to schedule their next appointment in case of losing membership card.</a:t>
            </a:r>
          </a:p>
          <a:p>
            <a:pPr algn="just"/>
            <a:r>
              <a:rPr lang="en-IN" dirty="0"/>
              <a:t>The donor not be notified of their blood result unless they request that information from the blood bank.</a:t>
            </a:r>
          </a:p>
          <a:p>
            <a:pPr algn="just"/>
            <a:endParaRPr lang="en-IN" dirty="0"/>
          </a:p>
          <a:p>
            <a:pPr algn="just"/>
            <a:endParaRPr lang="en-IN" dirty="0"/>
          </a:p>
          <a:p>
            <a:pPr algn="just"/>
            <a:endParaRPr lang="en-IN" dirty="0"/>
          </a:p>
          <a:p>
            <a:pPr algn="just"/>
            <a:endParaRPr lang="en-IN" dirty="0"/>
          </a:p>
        </p:txBody>
      </p:sp>
      <p:sp>
        <p:nvSpPr>
          <p:cNvPr id="4" name="Date Placeholder 3">
            <a:extLst>
              <a:ext uri="{FF2B5EF4-FFF2-40B4-BE49-F238E27FC236}">
                <a16:creationId xmlns:a16="http://schemas.microsoft.com/office/drawing/2014/main" id="{7B4D8533-ED66-4A3B-9758-4735F366FD8D}"/>
              </a:ext>
            </a:extLst>
          </p:cNvPr>
          <p:cNvSpPr>
            <a:spLocks noGrp="1"/>
          </p:cNvSpPr>
          <p:nvPr>
            <p:ph type="dt" sz="half" idx="10"/>
          </p:nvPr>
        </p:nvSpPr>
        <p:spPr/>
        <p:txBody>
          <a:bodyPr/>
          <a:lstStyle/>
          <a:p>
            <a:fld id="{500D0DE2-1B1A-4B5F-BD9B-F94DB15289C0}" type="datetime1">
              <a:rPr lang="en-US" smtClean="0"/>
              <a:t>6/3/2020</a:t>
            </a:fld>
            <a:endParaRPr lang="en-US"/>
          </a:p>
        </p:txBody>
      </p:sp>
      <p:sp>
        <p:nvSpPr>
          <p:cNvPr id="5" name="Slide Number Placeholder 4">
            <a:extLst>
              <a:ext uri="{FF2B5EF4-FFF2-40B4-BE49-F238E27FC236}">
                <a16:creationId xmlns:a16="http://schemas.microsoft.com/office/drawing/2014/main" id="{A0BAC03B-9456-4969-866F-1CF072AADBCC}"/>
              </a:ext>
            </a:extLst>
          </p:cNvPr>
          <p:cNvSpPr>
            <a:spLocks noGrp="1"/>
          </p:cNvSpPr>
          <p:nvPr>
            <p:ph type="sldNum" sz="quarter" idx="12"/>
          </p:nvPr>
        </p:nvSpPr>
        <p:spPr/>
        <p:txBody>
          <a:bodyPr/>
          <a:lstStyle/>
          <a:p>
            <a:fld id="{D874A1BB-29C2-472F-99EF-674AA855D6D5}" type="slidenum">
              <a:rPr lang="en-US" smtClean="0"/>
              <a:t>4</a:t>
            </a:fld>
            <a:endParaRPr lang="en-US"/>
          </a:p>
        </p:txBody>
      </p:sp>
    </p:spTree>
    <p:extLst>
      <p:ext uri="{BB962C8B-B14F-4D97-AF65-F5344CB8AC3E}">
        <p14:creationId xmlns:p14="http://schemas.microsoft.com/office/powerpoint/2010/main" val="4020578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FA31B-FE4E-489C-B296-669DF50A21D9}"/>
              </a:ext>
            </a:extLst>
          </p:cNvPr>
          <p:cNvSpPr>
            <a:spLocks noGrp="1"/>
          </p:cNvSpPr>
          <p:nvPr>
            <p:ph type="title"/>
          </p:nvPr>
        </p:nvSpPr>
        <p:spPr>
          <a:xfrm>
            <a:off x="838200" y="365125"/>
            <a:ext cx="8379941" cy="1325563"/>
          </a:xfrm>
        </p:spPr>
        <p:txBody>
          <a:bodyPr>
            <a:noAutofit/>
          </a:bodyPr>
          <a:lstStyle/>
          <a:p>
            <a:r>
              <a:rPr lang="en-IN" b="1" dirty="0">
                <a:solidFill>
                  <a:srgbClr val="FF0000"/>
                </a:solidFill>
              </a:rPr>
              <a:t>Problem Statement and Objectives(contd.)</a:t>
            </a:r>
            <a:br>
              <a:rPr lang="en-IN" b="1" dirty="0">
                <a:solidFill>
                  <a:srgbClr val="FF0000"/>
                </a:solidFill>
              </a:rPr>
            </a:br>
            <a:endParaRPr lang="en-IN" b="1" dirty="0">
              <a:solidFill>
                <a:srgbClr val="FF0000"/>
              </a:solidFill>
            </a:endParaRPr>
          </a:p>
        </p:txBody>
      </p:sp>
      <p:sp>
        <p:nvSpPr>
          <p:cNvPr id="3" name="Content Placeholder 2">
            <a:extLst>
              <a:ext uri="{FF2B5EF4-FFF2-40B4-BE49-F238E27FC236}">
                <a16:creationId xmlns:a16="http://schemas.microsoft.com/office/drawing/2014/main" id="{499C8F6E-E9DA-4618-82BF-3357D1DF3635}"/>
              </a:ext>
            </a:extLst>
          </p:cNvPr>
          <p:cNvSpPr>
            <a:spLocks noGrp="1"/>
          </p:cNvSpPr>
          <p:nvPr>
            <p:ph idx="1"/>
          </p:nvPr>
        </p:nvSpPr>
        <p:spPr/>
        <p:txBody>
          <a:bodyPr>
            <a:normAutofit/>
          </a:bodyPr>
          <a:lstStyle/>
          <a:p>
            <a:pPr lvl="0" algn="just">
              <a:buNone/>
            </a:pPr>
            <a:r>
              <a:rPr lang="en-IN" sz="2600" dirty="0"/>
              <a:t>The objectives of the Blood Bank Management System are as follows: </a:t>
            </a:r>
            <a:endParaRPr lang="en-US" sz="2600" dirty="0"/>
          </a:p>
          <a:p>
            <a:pPr lvl="0" algn="just"/>
            <a:r>
              <a:rPr lang="en-IN" sz="2600" dirty="0"/>
              <a:t>To provide a means for the blood bank to publicize and advertise blood donation programs.</a:t>
            </a:r>
            <a:endParaRPr lang="en-US" sz="2600" dirty="0"/>
          </a:p>
          <a:p>
            <a:pPr lvl="0" algn="just"/>
            <a:r>
              <a:rPr lang="en-IN" sz="2600" dirty="0"/>
              <a:t>To allow the probable recipients to make search and match the volunteer donors, and make request for the blood. </a:t>
            </a:r>
            <a:endParaRPr lang="en-US" sz="2600" dirty="0"/>
          </a:p>
          <a:p>
            <a:pPr lvl="0" algn="just"/>
            <a:r>
              <a:rPr lang="en-IN" sz="2600" dirty="0"/>
              <a:t>To provide an efficient donor and blood stock management functions to the blood bank by recording the donor and blood details. </a:t>
            </a:r>
            <a:endParaRPr lang="en-US" sz="2600" dirty="0"/>
          </a:p>
          <a:p>
            <a:pPr lvl="0" algn="just"/>
            <a:r>
              <a:rPr lang="en-IN" sz="2600" dirty="0"/>
              <a:t>To improve the efficiency of blood stock management by alerting the blood bank staffs when the blood quantity is below it par level or when the blood stock has expired. </a:t>
            </a:r>
            <a:endParaRPr lang="en-US" sz="2600" dirty="0"/>
          </a:p>
          <a:p>
            <a:pPr marL="0" indent="0" algn="just">
              <a:buNone/>
            </a:pPr>
            <a:endParaRPr lang="en-IN" sz="2600" dirty="0"/>
          </a:p>
        </p:txBody>
      </p:sp>
      <p:sp>
        <p:nvSpPr>
          <p:cNvPr id="4" name="Slide Number Placeholder 3"/>
          <p:cNvSpPr>
            <a:spLocks noGrp="1"/>
          </p:cNvSpPr>
          <p:nvPr>
            <p:ph type="sldNum" sz="quarter" idx="12"/>
          </p:nvPr>
        </p:nvSpPr>
        <p:spPr/>
        <p:txBody>
          <a:bodyPr/>
          <a:lstStyle/>
          <a:p>
            <a:fld id="{D874A1BB-29C2-472F-99EF-674AA855D6D5}" type="slidenum">
              <a:rPr lang="en-US" smtClean="0"/>
              <a:t>5</a:t>
            </a:fld>
            <a:endParaRPr lang="en-US"/>
          </a:p>
        </p:txBody>
      </p:sp>
      <p:sp>
        <p:nvSpPr>
          <p:cNvPr id="5" name="Date Placeholder 4"/>
          <p:cNvSpPr>
            <a:spLocks noGrp="1"/>
          </p:cNvSpPr>
          <p:nvPr>
            <p:ph type="dt" sz="half" idx="10"/>
          </p:nvPr>
        </p:nvSpPr>
        <p:spPr/>
        <p:txBody>
          <a:bodyPr/>
          <a:lstStyle/>
          <a:p>
            <a:fld id="{8399E2CF-EEAC-437A-9B57-3DE0D948D3DA}" type="datetime1">
              <a:rPr lang="en-US" smtClean="0"/>
              <a:t>6/3/2020</a:t>
            </a:fld>
            <a:endParaRPr lang="en-US"/>
          </a:p>
        </p:txBody>
      </p:sp>
    </p:spTree>
    <p:extLst>
      <p:ext uri="{BB962C8B-B14F-4D97-AF65-F5344CB8AC3E}">
        <p14:creationId xmlns:p14="http://schemas.microsoft.com/office/powerpoint/2010/main" val="617638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669FE4-59E4-4830-9DDE-D056FEB84938}"/>
              </a:ext>
            </a:extLst>
          </p:cNvPr>
          <p:cNvSpPr>
            <a:spLocks noGrp="1"/>
          </p:cNvSpPr>
          <p:nvPr>
            <p:ph idx="1"/>
          </p:nvPr>
        </p:nvSpPr>
        <p:spPr/>
        <p:txBody>
          <a:bodyPr>
            <a:noAutofit/>
          </a:bodyPr>
          <a:lstStyle/>
          <a:p>
            <a:pPr algn="just"/>
            <a:r>
              <a:rPr lang="en-IN" sz="2600" b="1" dirty="0"/>
              <a:t>In 2015, Sultan </a:t>
            </a:r>
            <a:r>
              <a:rPr lang="en-IN" sz="2600" b="1" dirty="0" err="1"/>
              <a:t>Turhan</a:t>
            </a:r>
            <a:r>
              <a:rPr lang="en-IN" sz="2600" dirty="0"/>
              <a:t>, proposed a real time android application that Blood donor volunteers constitute the main supply source in an effective blood supply chain management.</a:t>
            </a:r>
          </a:p>
          <a:p>
            <a:pPr algn="just"/>
            <a:r>
              <a:rPr lang="en-IN" sz="2600" b="1" dirty="0"/>
              <a:t>In 2014, </a:t>
            </a:r>
            <a:r>
              <a:rPr lang="en-IN" sz="2600" b="1" dirty="0" err="1"/>
              <a:t>T.Hilda</a:t>
            </a:r>
            <a:r>
              <a:rPr lang="en-IN" sz="2600" b="1" dirty="0"/>
              <a:t> </a:t>
            </a:r>
            <a:r>
              <a:rPr lang="en-IN" sz="2600" b="1" dirty="0" err="1"/>
              <a:t>Jenipha</a:t>
            </a:r>
            <a:r>
              <a:rPr lang="en-IN" sz="2600" b="1" dirty="0"/>
              <a:t> and </a:t>
            </a:r>
            <a:r>
              <a:rPr lang="en-IN" sz="2600" b="1" dirty="0" err="1"/>
              <a:t>R.Backiyalakshmi</a:t>
            </a:r>
            <a:r>
              <a:rPr lang="en-IN" sz="2600" dirty="0"/>
              <a:t>, they proposed a system which introduce connection of blood bank application with nearest hospitals.</a:t>
            </a:r>
          </a:p>
          <a:p>
            <a:pPr algn="just"/>
            <a:r>
              <a:rPr lang="en-IN" sz="2600" b="1" dirty="0"/>
              <a:t>In 2012, Vikas </a:t>
            </a:r>
            <a:r>
              <a:rPr lang="en-IN" sz="2600" b="1" dirty="0" err="1"/>
              <a:t>Kulshreshtha</a:t>
            </a:r>
            <a:r>
              <a:rPr lang="en-IN" sz="2600" b="1" dirty="0"/>
              <a:t> and Sharad Maheshwari</a:t>
            </a:r>
            <a:r>
              <a:rPr lang="en-IN" sz="2600" dirty="0"/>
              <a:t>, proposed a real time blood bank application that discuss about the benefits of management information system in blood bank.</a:t>
            </a:r>
          </a:p>
          <a:p>
            <a:pPr algn="just"/>
            <a:endParaRPr lang="en-IN" sz="2600" dirty="0"/>
          </a:p>
          <a:p>
            <a:pPr marL="0" indent="0" algn="just">
              <a:buNone/>
            </a:pPr>
            <a:endParaRPr lang="en-IN" sz="2600" dirty="0"/>
          </a:p>
        </p:txBody>
      </p:sp>
      <p:sp>
        <p:nvSpPr>
          <p:cNvPr id="4" name="Slide Number Placeholder 3"/>
          <p:cNvSpPr>
            <a:spLocks noGrp="1"/>
          </p:cNvSpPr>
          <p:nvPr>
            <p:ph type="sldNum" sz="quarter" idx="12"/>
          </p:nvPr>
        </p:nvSpPr>
        <p:spPr/>
        <p:txBody>
          <a:bodyPr/>
          <a:lstStyle/>
          <a:p>
            <a:fld id="{D874A1BB-29C2-472F-99EF-674AA855D6D5}" type="slidenum">
              <a:rPr lang="en-US" smtClean="0"/>
              <a:t>6</a:t>
            </a:fld>
            <a:endParaRPr lang="en-US"/>
          </a:p>
        </p:txBody>
      </p:sp>
      <p:sp>
        <p:nvSpPr>
          <p:cNvPr id="5" name="Date Placeholder 4"/>
          <p:cNvSpPr>
            <a:spLocks noGrp="1"/>
          </p:cNvSpPr>
          <p:nvPr>
            <p:ph type="dt" sz="half" idx="10"/>
          </p:nvPr>
        </p:nvSpPr>
        <p:spPr/>
        <p:txBody>
          <a:bodyPr/>
          <a:lstStyle/>
          <a:p>
            <a:fld id="{115F9C3D-020D-43BE-A46D-FAF7DDF6D70F}" type="datetime1">
              <a:rPr lang="en-US" smtClean="0"/>
              <a:t>6/3/2020</a:t>
            </a:fld>
            <a:endParaRPr lang="en-US"/>
          </a:p>
        </p:txBody>
      </p:sp>
      <p:sp>
        <p:nvSpPr>
          <p:cNvPr id="6" name="Title 5"/>
          <p:cNvSpPr>
            <a:spLocks noGrp="1"/>
          </p:cNvSpPr>
          <p:nvPr>
            <p:ph type="title"/>
          </p:nvPr>
        </p:nvSpPr>
        <p:spPr>
          <a:xfrm>
            <a:off x="838200" y="0"/>
            <a:ext cx="7648977" cy="1325563"/>
          </a:xfrm>
        </p:spPr>
        <p:txBody>
          <a:bodyPr/>
          <a:lstStyle/>
          <a:p>
            <a:r>
              <a:rPr lang="en-IN" b="1" dirty="0">
                <a:solidFill>
                  <a:srgbClr val="FF0000"/>
                </a:solidFill>
              </a:rPr>
              <a:t>Related works</a:t>
            </a:r>
            <a:endParaRPr lang="en-US" b="1" dirty="0">
              <a:solidFill>
                <a:srgbClr val="FF0000"/>
              </a:solidFill>
            </a:endParaRPr>
          </a:p>
        </p:txBody>
      </p:sp>
    </p:spTree>
    <p:extLst>
      <p:ext uri="{BB962C8B-B14F-4D97-AF65-F5344CB8AC3E}">
        <p14:creationId xmlns:p14="http://schemas.microsoft.com/office/powerpoint/2010/main" val="1981603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F09C8A-A2FB-4CEB-89F4-5B4D82E95C2D}"/>
              </a:ext>
            </a:extLst>
          </p:cNvPr>
          <p:cNvSpPr>
            <a:spLocks noGrp="1"/>
          </p:cNvSpPr>
          <p:nvPr>
            <p:ph idx="1"/>
          </p:nvPr>
        </p:nvSpPr>
        <p:spPr/>
        <p:txBody>
          <a:bodyPr>
            <a:normAutofit fontScale="92500" lnSpcReduction="20000"/>
          </a:bodyPr>
          <a:lstStyle/>
          <a:p>
            <a:pPr marL="0" indent="0" algn="just">
              <a:buNone/>
            </a:pPr>
            <a:r>
              <a:rPr lang="en-IN" dirty="0"/>
              <a:t>Given are the modules for the proposed Blood Bank.</a:t>
            </a:r>
          </a:p>
          <a:p>
            <a:pPr algn="just"/>
            <a:r>
              <a:rPr lang="en-IN" b="1" dirty="0"/>
              <a:t>Admin Module</a:t>
            </a:r>
            <a:r>
              <a:rPr lang="en-IN" dirty="0"/>
              <a:t>: In this module, the administration work is done such as insertion and </a:t>
            </a:r>
            <a:r>
              <a:rPr lang="en-IN" dirty="0" err="1"/>
              <a:t>updation</a:t>
            </a:r>
            <a:r>
              <a:rPr lang="en-IN" dirty="0"/>
              <a:t> of new details, deletion of old details and so on.</a:t>
            </a:r>
          </a:p>
          <a:p>
            <a:pPr algn="just"/>
            <a:r>
              <a:rPr lang="en-IN" b="1" dirty="0"/>
              <a:t>User Module</a:t>
            </a:r>
            <a:r>
              <a:rPr lang="en-IN" dirty="0"/>
              <a:t>: In this module, users use to do their task such as registering themselves as an account member, getting details by filtering of their own choices,</a:t>
            </a:r>
          </a:p>
          <a:p>
            <a:pPr algn="just"/>
            <a:r>
              <a:rPr lang="en-IN" b="1" dirty="0"/>
              <a:t>Database Module</a:t>
            </a:r>
            <a:r>
              <a:rPr lang="en-IN" dirty="0"/>
              <a:t>: Here, in this module, all the database is maintained and queries are being executed. Every database has its own table which contains rows and tuple and every relation is being handles using SQL queries, given either by user in the form of statement or else by admin.</a:t>
            </a:r>
          </a:p>
          <a:p>
            <a:pPr algn="just"/>
            <a:r>
              <a:rPr lang="en-IN" b="1" dirty="0"/>
              <a:t>Content Module</a:t>
            </a:r>
            <a:r>
              <a:rPr lang="en-IN" dirty="0"/>
              <a:t>: In this module, some basic content will be share after each time limit, for regular </a:t>
            </a:r>
            <a:r>
              <a:rPr lang="en-IN" dirty="0" err="1"/>
              <a:t>updation</a:t>
            </a:r>
            <a:r>
              <a:rPr lang="en-IN" dirty="0"/>
              <a:t> regarding blood disease and its curing periods.</a:t>
            </a:r>
          </a:p>
          <a:p>
            <a:pPr marL="0" indent="0">
              <a:buNone/>
            </a:pPr>
            <a:endParaRPr lang="en-IN" dirty="0"/>
          </a:p>
        </p:txBody>
      </p:sp>
      <p:sp>
        <p:nvSpPr>
          <p:cNvPr id="4" name="Slide Number Placeholder 3"/>
          <p:cNvSpPr>
            <a:spLocks noGrp="1"/>
          </p:cNvSpPr>
          <p:nvPr>
            <p:ph type="sldNum" sz="quarter" idx="12"/>
          </p:nvPr>
        </p:nvSpPr>
        <p:spPr/>
        <p:txBody>
          <a:bodyPr/>
          <a:lstStyle/>
          <a:p>
            <a:fld id="{D874A1BB-29C2-472F-99EF-674AA855D6D5}" type="slidenum">
              <a:rPr lang="en-US" smtClean="0"/>
              <a:t>7</a:t>
            </a:fld>
            <a:endParaRPr lang="en-US"/>
          </a:p>
        </p:txBody>
      </p:sp>
      <p:sp>
        <p:nvSpPr>
          <p:cNvPr id="5" name="Date Placeholder 4"/>
          <p:cNvSpPr>
            <a:spLocks noGrp="1"/>
          </p:cNvSpPr>
          <p:nvPr>
            <p:ph type="dt" sz="half" idx="10"/>
          </p:nvPr>
        </p:nvSpPr>
        <p:spPr/>
        <p:txBody>
          <a:bodyPr/>
          <a:lstStyle/>
          <a:p>
            <a:fld id="{1E122C1F-D2DE-45F0-AB8C-C973F7578AC7}" type="datetime1">
              <a:rPr lang="en-US" smtClean="0"/>
              <a:t>6/3/2020</a:t>
            </a:fld>
            <a:endParaRPr lang="en-US"/>
          </a:p>
        </p:txBody>
      </p:sp>
      <p:sp>
        <p:nvSpPr>
          <p:cNvPr id="6" name="Title 5"/>
          <p:cNvSpPr>
            <a:spLocks noGrp="1"/>
          </p:cNvSpPr>
          <p:nvPr>
            <p:ph type="title"/>
          </p:nvPr>
        </p:nvSpPr>
        <p:spPr>
          <a:xfrm>
            <a:off x="696532" y="0"/>
            <a:ext cx="7249733" cy="1325563"/>
          </a:xfrm>
        </p:spPr>
        <p:txBody>
          <a:bodyPr/>
          <a:lstStyle/>
          <a:p>
            <a:r>
              <a:rPr lang="en-IN" b="1" dirty="0">
                <a:solidFill>
                  <a:srgbClr val="FF0000"/>
                </a:solidFill>
              </a:rPr>
              <a:t>Proposed Work</a:t>
            </a:r>
            <a:endParaRPr lang="en-US" b="1" dirty="0">
              <a:solidFill>
                <a:srgbClr val="FF0000"/>
              </a:solidFill>
            </a:endParaRPr>
          </a:p>
        </p:txBody>
      </p:sp>
    </p:spTree>
    <p:extLst>
      <p:ext uri="{BB962C8B-B14F-4D97-AF65-F5344CB8AC3E}">
        <p14:creationId xmlns:p14="http://schemas.microsoft.com/office/powerpoint/2010/main" val="3471335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7C8ED-7B68-4E18-968B-118A1EFB33A2}"/>
              </a:ext>
            </a:extLst>
          </p:cNvPr>
          <p:cNvSpPr>
            <a:spLocks noGrp="1"/>
          </p:cNvSpPr>
          <p:nvPr>
            <p:ph type="title"/>
          </p:nvPr>
        </p:nvSpPr>
        <p:spPr/>
        <p:txBody>
          <a:bodyPr/>
          <a:lstStyle/>
          <a:p>
            <a:r>
              <a:rPr lang="en-IN" b="1" dirty="0">
                <a:solidFill>
                  <a:srgbClr val="FF0000"/>
                </a:solidFill>
              </a:rPr>
              <a:t>Proposed Work(contd.)</a:t>
            </a:r>
            <a:endParaRPr lang="en-IN" dirty="0"/>
          </a:p>
        </p:txBody>
      </p:sp>
      <p:sp>
        <p:nvSpPr>
          <p:cNvPr id="3" name="Content Placeholder 2">
            <a:extLst>
              <a:ext uri="{FF2B5EF4-FFF2-40B4-BE49-F238E27FC236}">
                <a16:creationId xmlns:a16="http://schemas.microsoft.com/office/drawing/2014/main" id="{3C46C0FB-08F8-4376-8A75-EAE090CE7F1C}"/>
              </a:ext>
            </a:extLst>
          </p:cNvPr>
          <p:cNvSpPr>
            <a:spLocks noGrp="1"/>
          </p:cNvSpPr>
          <p:nvPr>
            <p:ph idx="1"/>
          </p:nvPr>
        </p:nvSpPr>
        <p:spPr/>
        <p:txBody>
          <a:bodyPr>
            <a:normAutofit fontScale="92500" lnSpcReduction="20000"/>
          </a:bodyPr>
          <a:lstStyle/>
          <a:p>
            <a:pPr algn="just"/>
            <a:r>
              <a:rPr lang="en-IN" dirty="0"/>
              <a:t>If User is enrolled then give User Id (I) and secret key (P) else Create new record.</a:t>
            </a:r>
          </a:p>
          <a:p>
            <a:pPr algn="just"/>
            <a:r>
              <a:rPr lang="en-IN" dirty="0"/>
              <a:t>While blood stock gets low Send notice to contributors for blood gift camp.</a:t>
            </a:r>
          </a:p>
          <a:p>
            <a:pPr algn="just"/>
            <a:r>
              <a:rPr lang="en-IN" dirty="0"/>
              <a:t>If there is demand from client for blood, this will show in the database. </a:t>
            </a:r>
          </a:p>
          <a:p>
            <a:pPr algn="just"/>
            <a:r>
              <a:rPr lang="en-IN" dirty="0"/>
              <a:t>Check for blood accessibility at blood donation </a:t>
            </a:r>
            <a:r>
              <a:rPr lang="en-IN" dirty="0" err="1"/>
              <a:t>center</a:t>
            </a:r>
            <a:r>
              <a:rPr lang="en-IN" dirty="0"/>
              <a:t>. </a:t>
            </a:r>
          </a:p>
          <a:p>
            <a:pPr algn="just"/>
            <a:r>
              <a:rPr lang="en-IN" dirty="0"/>
              <a:t>If blood isn't accessible send notice from blood donation </a:t>
            </a:r>
            <a:r>
              <a:rPr lang="en-IN" dirty="0" err="1"/>
              <a:t>center</a:t>
            </a:r>
            <a:r>
              <a:rPr lang="en-IN" dirty="0"/>
              <a:t> to the enrolled Donors.</a:t>
            </a:r>
          </a:p>
          <a:p>
            <a:pPr algn="just"/>
            <a:r>
              <a:rPr lang="en-IN" dirty="0"/>
              <a:t>Check conditions for blood gift and different variables and past history. </a:t>
            </a:r>
          </a:p>
          <a:p>
            <a:pPr algn="just"/>
            <a:r>
              <a:rPr lang="en-IN" dirty="0"/>
              <a:t>If conditions are fulfilled acknowledge it.</a:t>
            </a:r>
          </a:p>
          <a:p>
            <a:pPr algn="just"/>
            <a:r>
              <a:rPr lang="en-IN" dirty="0"/>
              <a:t>If Conditions are not fulfilled at that point send warning to different contributors who are qualified</a:t>
            </a:r>
          </a:p>
        </p:txBody>
      </p:sp>
      <p:sp>
        <p:nvSpPr>
          <p:cNvPr id="4" name="Date Placeholder 3">
            <a:extLst>
              <a:ext uri="{FF2B5EF4-FFF2-40B4-BE49-F238E27FC236}">
                <a16:creationId xmlns:a16="http://schemas.microsoft.com/office/drawing/2014/main" id="{30400D81-A3A4-4502-9220-71B7058E0D21}"/>
              </a:ext>
            </a:extLst>
          </p:cNvPr>
          <p:cNvSpPr>
            <a:spLocks noGrp="1"/>
          </p:cNvSpPr>
          <p:nvPr>
            <p:ph type="dt" sz="half" idx="10"/>
          </p:nvPr>
        </p:nvSpPr>
        <p:spPr/>
        <p:txBody>
          <a:bodyPr/>
          <a:lstStyle/>
          <a:p>
            <a:fld id="{500D0DE2-1B1A-4B5F-BD9B-F94DB15289C0}" type="datetime1">
              <a:rPr lang="en-US" smtClean="0"/>
              <a:t>6/3/2020</a:t>
            </a:fld>
            <a:endParaRPr lang="en-US"/>
          </a:p>
        </p:txBody>
      </p:sp>
      <p:sp>
        <p:nvSpPr>
          <p:cNvPr id="5" name="Slide Number Placeholder 4">
            <a:extLst>
              <a:ext uri="{FF2B5EF4-FFF2-40B4-BE49-F238E27FC236}">
                <a16:creationId xmlns:a16="http://schemas.microsoft.com/office/drawing/2014/main" id="{EB28CA7F-7702-43F5-813E-1E9C01105BEB}"/>
              </a:ext>
            </a:extLst>
          </p:cNvPr>
          <p:cNvSpPr>
            <a:spLocks noGrp="1"/>
          </p:cNvSpPr>
          <p:nvPr>
            <p:ph type="sldNum" sz="quarter" idx="12"/>
          </p:nvPr>
        </p:nvSpPr>
        <p:spPr/>
        <p:txBody>
          <a:bodyPr/>
          <a:lstStyle/>
          <a:p>
            <a:fld id="{D874A1BB-29C2-472F-99EF-674AA855D6D5}" type="slidenum">
              <a:rPr lang="en-US" smtClean="0"/>
              <a:t>8</a:t>
            </a:fld>
            <a:endParaRPr lang="en-US"/>
          </a:p>
        </p:txBody>
      </p:sp>
    </p:spTree>
    <p:extLst>
      <p:ext uri="{BB962C8B-B14F-4D97-AF65-F5344CB8AC3E}">
        <p14:creationId xmlns:p14="http://schemas.microsoft.com/office/powerpoint/2010/main" val="2884991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21A3B-E1D6-4A72-82DE-1CEB61D2E022}"/>
              </a:ext>
            </a:extLst>
          </p:cNvPr>
          <p:cNvSpPr>
            <a:spLocks noGrp="1"/>
          </p:cNvSpPr>
          <p:nvPr>
            <p:ph type="title"/>
          </p:nvPr>
        </p:nvSpPr>
        <p:spPr/>
        <p:txBody>
          <a:bodyPr/>
          <a:lstStyle/>
          <a:p>
            <a:r>
              <a:rPr lang="en-IN" b="1" dirty="0">
                <a:solidFill>
                  <a:srgbClr val="FF0000"/>
                </a:solidFill>
              </a:rPr>
              <a:t>Proposed Work(contd.)</a:t>
            </a:r>
            <a:endParaRPr lang="en-IN" dirty="0"/>
          </a:p>
        </p:txBody>
      </p:sp>
      <p:sp>
        <p:nvSpPr>
          <p:cNvPr id="4" name="Date Placeholder 3">
            <a:extLst>
              <a:ext uri="{FF2B5EF4-FFF2-40B4-BE49-F238E27FC236}">
                <a16:creationId xmlns:a16="http://schemas.microsoft.com/office/drawing/2014/main" id="{EEB1258E-86F1-4D99-A6B7-5AF44CDC18DF}"/>
              </a:ext>
            </a:extLst>
          </p:cNvPr>
          <p:cNvSpPr>
            <a:spLocks noGrp="1"/>
          </p:cNvSpPr>
          <p:nvPr>
            <p:ph type="dt" sz="half" idx="10"/>
          </p:nvPr>
        </p:nvSpPr>
        <p:spPr/>
        <p:txBody>
          <a:bodyPr/>
          <a:lstStyle/>
          <a:p>
            <a:fld id="{500D0DE2-1B1A-4B5F-BD9B-F94DB15289C0}" type="datetime1">
              <a:rPr lang="en-US" smtClean="0"/>
              <a:t>6/3/2020</a:t>
            </a:fld>
            <a:endParaRPr lang="en-US"/>
          </a:p>
        </p:txBody>
      </p:sp>
      <p:sp>
        <p:nvSpPr>
          <p:cNvPr id="5" name="Slide Number Placeholder 4">
            <a:extLst>
              <a:ext uri="{FF2B5EF4-FFF2-40B4-BE49-F238E27FC236}">
                <a16:creationId xmlns:a16="http://schemas.microsoft.com/office/drawing/2014/main" id="{6AD338DC-E877-4C9E-AF5D-3CA7AEBE3CCE}"/>
              </a:ext>
            </a:extLst>
          </p:cNvPr>
          <p:cNvSpPr>
            <a:spLocks noGrp="1"/>
          </p:cNvSpPr>
          <p:nvPr>
            <p:ph type="sldNum" sz="quarter" idx="12"/>
          </p:nvPr>
        </p:nvSpPr>
        <p:spPr/>
        <p:txBody>
          <a:bodyPr/>
          <a:lstStyle/>
          <a:p>
            <a:fld id="{D874A1BB-29C2-472F-99EF-674AA855D6D5}" type="slidenum">
              <a:rPr lang="en-US" smtClean="0"/>
              <a:t>9</a:t>
            </a:fld>
            <a:endParaRPr lang="en-US"/>
          </a:p>
        </p:txBody>
      </p:sp>
      <p:sp>
        <p:nvSpPr>
          <p:cNvPr id="6" name="Content Placeholder 5">
            <a:extLst>
              <a:ext uri="{FF2B5EF4-FFF2-40B4-BE49-F238E27FC236}">
                <a16:creationId xmlns:a16="http://schemas.microsoft.com/office/drawing/2014/main" id="{37930C66-04CA-450F-99DA-FA4189B5EB93}"/>
              </a:ext>
            </a:extLst>
          </p:cNvPr>
          <p:cNvSpPr>
            <a:spLocks noGrp="1"/>
          </p:cNvSpPr>
          <p:nvPr>
            <p:ph idx="1"/>
          </p:nvPr>
        </p:nvSpPr>
        <p:spPr/>
        <p:txBody>
          <a:bodyPr/>
          <a:lstStyle/>
          <a:p>
            <a:pPr marL="0" indent="0">
              <a:buNone/>
            </a:pPr>
            <a:r>
              <a:rPr lang="en-GB" dirty="0"/>
              <a:t>The following is the flow chart of the proposed system.</a:t>
            </a:r>
            <a:endParaRPr lang="en-IN" dirty="0"/>
          </a:p>
        </p:txBody>
      </p:sp>
      <p:pic>
        <p:nvPicPr>
          <p:cNvPr id="10" name="Picture 9">
            <a:extLst>
              <a:ext uri="{FF2B5EF4-FFF2-40B4-BE49-F238E27FC236}">
                <a16:creationId xmlns:a16="http://schemas.microsoft.com/office/drawing/2014/main" id="{8AA0DA3A-C9C2-45CC-9F4E-C36C92BD6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110" y="2513785"/>
            <a:ext cx="2826890" cy="3663178"/>
          </a:xfrm>
          <a:prstGeom prst="rect">
            <a:avLst/>
          </a:prstGeom>
        </p:spPr>
      </p:pic>
    </p:spTree>
    <p:extLst>
      <p:ext uri="{BB962C8B-B14F-4D97-AF65-F5344CB8AC3E}">
        <p14:creationId xmlns:p14="http://schemas.microsoft.com/office/powerpoint/2010/main" val="290157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TotalTime>
  <Words>1179</Words>
  <Application>Microsoft Office PowerPoint</Application>
  <PresentationFormat>Widescreen</PresentationFormat>
  <Paragraphs>123</Paragraphs>
  <Slides>16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PowerPoint Presentation</vt:lpstr>
      <vt:lpstr>Blood Bank Management System </vt:lpstr>
      <vt:lpstr>Contents</vt:lpstr>
      <vt:lpstr>Problem Statement and Objectives</vt:lpstr>
      <vt:lpstr>Problem Statement and Objectives(contd.) </vt:lpstr>
      <vt:lpstr>Related works</vt:lpstr>
      <vt:lpstr>Proposed Work</vt:lpstr>
      <vt:lpstr>Proposed Work(contd.)</vt:lpstr>
      <vt:lpstr>Proposed Work(contd.)</vt:lpstr>
      <vt:lpstr>Pseudo-Code</vt:lpstr>
      <vt:lpstr>Results and Discussion</vt:lpstr>
      <vt:lpstr>Results and Discussion(contd.)</vt:lpstr>
      <vt:lpstr>Results and Discussion(contd.)</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____RANA____</dc:creator>
  <cp:lastModifiedBy>Snehasish Banik</cp:lastModifiedBy>
  <cp:revision>25</cp:revision>
  <dcterms:modified xsi:type="dcterms:W3CDTF">2020-06-03T13:09:48Z</dcterms:modified>
</cp:coreProperties>
</file>